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78" r:id="rId8"/>
    <p:sldId id="279" r:id="rId9"/>
    <p:sldId id="266" r:id="rId10"/>
    <p:sldId id="258" r:id="rId11"/>
    <p:sldId id="260" r:id="rId12"/>
    <p:sldId id="261" r:id="rId13"/>
    <p:sldId id="267" r:id="rId14"/>
    <p:sldId id="259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3A228E-1AD7-7957-57B0-C38BCA790C3E}" v="5" dt="2023-02-12T18:53:07.232"/>
    <p1510:client id="{21E272B7-E12B-4B53-81F2-AEE83FA67255}" v="17" dt="2023-02-12T04:00:50.280"/>
    <p1510:client id="{4404E922-06F4-46A4-9A90-0C945952C213}" v="59" dt="2023-02-11T05:53:42.272"/>
    <p1510:client id="{4B2CC8C3-B0FD-4C4D-7927-5C02A8B8EBFB}" v="187" dt="2023-02-13T03:13:49.387"/>
    <p1510:client id="{6467FA33-A306-92AD-68DD-1594E94C7E04}" v="16" dt="2023-02-12T05:00:23.293"/>
    <p1510:client id="{7F1C6506-9069-A2F9-A099-9A80848F2AC4}" v="491" dt="2023-02-12T06:27:03.063"/>
    <p1510:client id="{98584E2B-ABF9-0822-F42A-FC26786B20C5}" v="399" dt="2023-02-12T04:49:20.822"/>
    <p1510:client id="{ABBCADAE-D619-2FE1-8803-F8E41278FB3A}" v="633" dt="2023-02-12T21:08:01.411"/>
    <p1510:client id="{C44F3DE8-C588-8A72-A3DA-75E31E60373E}" v="198" dt="2023-02-12T18:44:35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5E42A2-D168-43AB-8759-2A43219BA8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1E9529-CD11-409C-8678-E14A3ED29EEB}">
      <dgm:prSet/>
      <dgm:spPr/>
      <dgm:t>
        <a:bodyPr/>
        <a:lstStyle/>
        <a:p>
          <a:r>
            <a:rPr lang="es-ES"/>
            <a:t>¿Qué es?</a:t>
          </a:r>
          <a:endParaRPr lang="en-US"/>
        </a:p>
      </dgm:t>
    </dgm:pt>
    <dgm:pt modelId="{72FBD618-B587-408C-8C3F-13348BCAB1C6}" type="parTrans" cxnId="{07E576A7-8070-4D72-BA61-E63D4A0BDD9D}">
      <dgm:prSet/>
      <dgm:spPr/>
      <dgm:t>
        <a:bodyPr/>
        <a:lstStyle/>
        <a:p>
          <a:endParaRPr lang="en-US"/>
        </a:p>
      </dgm:t>
    </dgm:pt>
    <dgm:pt modelId="{F131100C-2973-48A5-A6A2-EEBBF4550E3A}" type="sibTrans" cxnId="{07E576A7-8070-4D72-BA61-E63D4A0BDD9D}">
      <dgm:prSet/>
      <dgm:spPr/>
      <dgm:t>
        <a:bodyPr/>
        <a:lstStyle/>
        <a:p>
          <a:endParaRPr lang="en-US"/>
        </a:p>
      </dgm:t>
    </dgm:pt>
    <dgm:pt modelId="{D7AE6A22-9248-4D90-99EF-2206625D6FC0}">
      <dgm:prSet/>
      <dgm:spPr/>
      <dgm:t>
        <a:bodyPr/>
        <a:lstStyle/>
        <a:p>
          <a:r>
            <a:rPr lang="es-ES"/>
            <a:t>Historia y antecedentes</a:t>
          </a:r>
          <a:endParaRPr lang="en-US"/>
        </a:p>
      </dgm:t>
    </dgm:pt>
    <dgm:pt modelId="{8170BD72-53E3-47C2-8C41-1766B556F2A8}" type="parTrans" cxnId="{15946E7E-E618-4004-9A96-F6F4A0C59B67}">
      <dgm:prSet/>
      <dgm:spPr/>
      <dgm:t>
        <a:bodyPr/>
        <a:lstStyle/>
        <a:p>
          <a:endParaRPr lang="en-US"/>
        </a:p>
      </dgm:t>
    </dgm:pt>
    <dgm:pt modelId="{EE2A1ED3-99E4-4AA7-8184-05BDCF1E12CF}" type="sibTrans" cxnId="{15946E7E-E618-4004-9A96-F6F4A0C59B67}">
      <dgm:prSet/>
      <dgm:spPr/>
      <dgm:t>
        <a:bodyPr/>
        <a:lstStyle/>
        <a:p>
          <a:endParaRPr lang="en-US"/>
        </a:p>
      </dgm:t>
    </dgm:pt>
    <dgm:pt modelId="{3BEEF339-AB10-4F28-8E30-DA6B91E23F0F}">
      <dgm:prSet/>
      <dgm:spPr/>
      <dgm:t>
        <a:bodyPr/>
        <a:lstStyle/>
        <a:p>
          <a:r>
            <a:rPr lang="es-ES"/>
            <a:t>Características</a:t>
          </a:r>
          <a:endParaRPr lang="en-US"/>
        </a:p>
      </dgm:t>
    </dgm:pt>
    <dgm:pt modelId="{FAFC050E-C45F-4D46-AA51-7B87266F9C48}" type="parTrans" cxnId="{406627FB-1976-4AF4-908C-6095FBA91728}">
      <dgm:prSet/>
      <dgm:spPr/>
      <dgm:t>
        <a:bodyPr/>
        <a:lstStyle/>
        <a:p>
          <a:endParaRPr lang="en-US"/>
        </a:p>
      </dgm:t>
    </dgm:pt>
    <dgm:pt modelId="{5C077475-9C5C-4C65-B785-4FD0D8B5E9D5}" type="sibTrans" cxnId="{406627FB-1976-4AF4-908C-6095FBA91728}">
      <dgm:prSet/>
      <dgm:spPr/>
      <dgm:t>
        <a:bodyPr/>
        <a:lstStyle/>
        <a:p>
          <a:endParaRPr lang="en-US"/>
        </a:p>
      </dgm:t>
    </dgm:pt>
    <dgm:pt modelId="{1E0EA4ED-0A07-49CF-815E-6EE1F953A71E}">
      <dgm:prSet/>
      <dgm:spPr/>
      <dgm:t>
        <a:bodyPr/>
        <a:lstStyle/>
        <a:p>
          <a:r>
            <a:rPr lang="es-ES"/>
            <a:t>Soluciones</a:t>
          </a:r>
          <a:endParaRPr lang="en-US"/>
        </a:p>
      </dgm:t>
    </dgm:pt>
    <dgm:pt modelId="{41784168-1269-4B27-A858-6D5D751CBB1B}" type="parTrans" cxnId="{BFFA4434-4C56-49D3-A641-39AE9BA01CF0}">
      <dgm:prSet/>
      <dgm:spPr/>
      <dgm:t>
        <a:bodyPr/>
        <a:lstStyle/>
        <a:p>
          <a:endParaRPr lang="en-US"/>
        </a:p>
      </dgm:t>
    </dgm:pt>
    <dgm:pt modelId="{B92C46ED-04FE-4207-87D6-D70FA8115C3E}" type="sibTrans" cxnId="{BFFA4434-4C56-49D3-A641-39AE9BA01CF0}">
      <dgm:prSet/>
      <dgm:spPr/>
      <dgm:t>
        <a:bodyPr/>
        <a:lstStyle/>
        <a:p>
          <a:endParaRPr lang="en-US"/>
        </a:p>
      </dgm:t>
    </dgm:pt>
    <dgm:pt modelId="{FD3A3BA1-1B15-4702-94AF-DC3F9F06D42F}">
      <dgm:prSet/>
      <dgm:spPr/>
      <dgm:t>
        <a:bodyPr/>
        <a:lstStyle/>
        <a:p>
          <a:r>
            <a:rPr lang="es-ES"/>
            <a:t>Casos prácticos</a:t>
          </a:r>
          <a:endParaRPr lang="en-US"/>
        </a:p>
      </dgm:t>
    </dgm:pt>
    <dgm:pt modelId="{ED1D607A-8004-4E01-9373-37936D4EE4AC}" type="parTrans" cxnId="{74C7DC30-CA06-4ECE-93EE-D187B9B1EB41}">
      <dgm:prSet/>
      <dgm:spPr/>
      <dgm:t>
        <a:bodyPr/>
        <a:lstStyle/>
        <a:p>
          <a:endParaRPr lang="en-US"/>
        </a:p>
      </dgm:t>
    </dgm:pt>
    <dgm:pt modelId="{31D88994-BDB5-4081-B941-852F146B2D7D}" type="sibTrans" cxnId="{74C7DC30-CA06-4ECE-93EE-D187B9B1EB41}">
      <dgm:prSet/>
      <dgm:spPr/>
      <dgm:t>
        <a:bodyPr/>
        <a:lstStyle/>
        <a:p>
          <a:endParaRPr lang="en-US"/>
        </a:p>
      </dgm:t>
    </dgm:pt>
    <dgm:pt modelId="{18EE32D3-99BE-4FAD-82DD-3DEF61BAA299}">
      <dgm:prSet/>
      <dgm:spPr/>
      <dgm:t>
        <a:bodyPr/>
        <a:lstStyle/>
        <a:p>
          <a:r>
            <a:rPr lang="es-ES"/>
            <a:t>Clientes asociados</a:t>
          </a:r>
          <a:endParaRPr lang="en-US"/>
        </a:p>
      </dgm:t>
    </dgm:pt>
    <dgm:pt modelId="{5787E956-B11D-4E56-A5DB-596E6CBF7613}" type="parTrans" cxnId="{888A8CA1-1366-4A2F-8BBF-9C5EF25A1AF6}">
      <dgm:prSet/>
      <dgm:spPr/>
      <dgm:t>
        <a:bodyPr/>
        <a:lstStyle/>
        <a:p>
          <a:endParaRPr lang="en-US"/>
        </a:p>
      </dgm:t>
    </dgm:pt>
    <dgm:pt modelId="{5F7727D0-233A-425F-8872-A23F4549108E}" type="sibTrans" cxnId="{888A8CA1-1366-4A2F-8BBF-9C5EF25A1AF6}">
      <dgm:prSet/>
      <dgm:spPr/>
      <dgm:t>
        <a:bodyPr/>
        <a:lstStyle/>
        <a:p>
          <a:endParaRPr lang="en-US"/>
        </a:p>
      </dgm:t>
    </dgm:pt>
    <dgm:pt modelId="{B6C09A21-C2C1-4B0F-AA64-0BC8BB75D3A0}" type="pres">
      <dgm:prSet presAssocID="{D15E42A2-D168-43AB-8759-2A43219BA875}" presName="root" presStyleCnt="0">
        <dgm:presLayoutVars>
          <dgm:dir/>
          <dgm:resizeHandles val="exact"/>
        </dgm:presLayoutVars>
      </dgm:prSet>
      <dgm:spPr/>
    </dgm:pt>
    <dgm:pt modelId="{07736278-E112-4555-85A0-96E970BD83A3}" type="pres">
      <dgm:prSet presAssocID="{CA1E9529-CD11-409C-8678-E14A3ED29EEB}" presName="compNode" presStyleCnt="0"/>
      <dgm:spPr/>
    </dgm:pt>
    <dgm:pt modelId="{5FCD01B4-A4D3-48DA-93BD-A56A48E998DF}" type="pres">
      <dgm:prSet presAssocID="{CA1E9529-CD11-409C-8678-E14A3ED29EEB}" presName="bgRect" presStyleLbl="bgShp" presStyleIdx="0" presStyleCnt="6"/>
      <dgm:spPr/>
    </dgm:pt>
    <dgm:pt modelId="{E9B472D8-3BCA-403B-B445-CE48778D302F}" type="pres">
      <dgm:prSet presAssocID="{CA1E9529-CD11-409C-8678-E14A3ED29EE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CD7E4F4D-D69A-494B-838F-3DA05160CB89}" type="pres">
      <dgm:prSet presAssocID="{CA1E9529-CD11-409C-8678-E14A3ED29EEB}" presName="spaceRect" presStyleCnt="0"/>
      <dgm:spPr/>
    </dgm:pt>
    <dgm:pt modelId="{C58ADBD9-0A7D-423E-AC6A-06D59F99594C}" type="pres">
      <dgm:prSet presAssocID="{CA1E9529-CD11-409C-8678-E14A3ED29EEB}" presName="parTx" presStyleLbl="revTx" presStyleIdx="0" presStyleCnt="6">
        <dgm:presLayoutVars>
          <dgm:chMax val="0"/>
          <dgm:chPref val="0"/>
        </dgm:presLayoutVars>
      </dgm:prSet>
      <dgm:spPr/>
    </dgm:pt>
    <dgm:pt modelId="{C17DB1C1-48A7-4BCB-B29B-08190D708320}" type="pres">
      <dgm:prSet presAssocID="{F131100C-2973-48A5-A6A2-EEBBF4550E3A}" presName="sibTrans" presStyleCnt="0"/>
      <dgm:spPr/>
    </dgm:pt>
    <dgm:pt modelId="{4588EEFF-4BA4-4BAF-9763-3A8BD26CF29B}" type="pres">
      <dgm:prSet presAssocID="{D7AE6A22-9248-4D90-99EF-2206625D6FC0}" presName="compNode" presStyleCnt="0"/>
      <dgm:spPr/>
    </dgm:pt>
    <dgm:pt modelId="{F2E13818-0A2E-4448-B74F-F9034764A56A}" type="pres">
      <dgm:prSet presAssocID="{D7AE6A22-9248-4D90-99EF-2206625D6FC0}" presName="bgRect" presStyleLbl="bgShp" presStyleIdx="1" presStyleCnt="6"/>
      <dgm:spPr/>
    </dgm:pt>
    <dgm:pt modelId="{2BE535E4-F826-42D6-A99E-462B04877AA8}" type="pres">
      <dgm:prSet presAssocID="{D7AE6A22-9248-4D90-99EF-2206625D6FC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6CE1A45F-7025-4559-AD97-42E4B56FBA8B}" type="pres">
      <dgm:prSet presAssocID="{D7AE6A22-9248-4D90-99EF-2206625D6FC0}" presName="spaceRect" presStyleCnt="0"/>
      <dgm:spPr/>
    </dgm:pt>
    <dgm:pt modelId="{6D266B82-6EBD-4CA9-91A3-50E5F9E28DCF}" type="pres">
      <dgm:prSet presAssocID="{D7AE6A22-9248-4D90-99EF-2206625D6FC0}" presName="parTx" presStyleLbl="revTx" presStyleIdx="1" presStyleCnt="6">
        <dgm:presLayoutVars>
          <dgm:chMax val="0"/>
          <dgm:chPref val="0"/>
        </dgm:presLayoutVars>
      </dgm:prSet>
      <dgm:spPr/>
    </dgm:pt>
    <dgm:pt modelId="{5C1060E4-96EB-4879-90CC-ACBFA2A59846}" type="pres">
      <dgm:prSet presAssocID="{EE2A1ED3-99E4-4AA7-8184-05BDCF1E12CF}" presName="sibTrans" presStyleCnt="0"/>
      <dgm:spPr/>
    </dgm:pt>
    <dgm:pt modelId="{BE9959DB-2352-4130-9ADC-F18F597B3D13}" type="pres">
      <dgm:prSet presAssocID="{3BEEF339-AB10-4F28-8E30-DA6B91E23F0F}" presName="compNode" presStyleCnt="0"/>
      <dgm:spPr/>
    </dgm:pt>
    <dgm:pt modelId="{ECDB1014-BADC-4652-8CB1-2FC7E58C2F64}" type="pres">
      <dgm:prSet presAssocID="{3BEEF339-AB10-4F28-8E30-DA6B91E23F0F}" presName="bgRect" presStyleLbl="bgShp" presStyleIdx="2" presStyleCnt="6"/>
      <dgm:spPr/>
    </dgm:pt>
    <dgm:pt modelId="{61E02D3E-1BD6-4C3B-97BA-B7E803DD1BD5}" type="pres">
      <dgm:prSet presAssocID="{3BEEF339-AB10-4F28-8E30-DA6B91E23F0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C9B0051D-32FA-4A97-835C-45424B977024}" type="pres">
      <dgm:prSet presAssocID="{3BEEF339-AB10-4F28-8E30-DA6B91E23F0F}" presName="spaceRect" presStyleCnt="0"/>
      <dgm:spPr/>
    </dgm:pt>
    <dgm:pt modelId="{4A65A483-E883-47D3-9EEA-B8B54A8A538A}" type="pres">
      <dgm:prSet presAssocID="{3BEEF339-AB10-4F28-8E30-DA6B91E23F0F}" presName="parTx" presStyleLbl="revTx" presStyleIdx="2" presStyleCnt="6">
        <dgm:presLayoutVars>
          <dgm:chMax val="0"/>
          <dgm:chPref val="0"/>
        </dgm:presLayoutVars>
      </dgm:prSet>
      <dgm:spPr/>
    </dgm:pt>
    <dgm:pt modelId="{EC4D8FBF-DB47-48AD-8F03-1D26ED879FB4}" type="pres">
      <dgm:prSet presAssocID="{5C077475-9C5C-4C65-B785-4FD0D8B5E9D5}" presName="sibTrans" presStyleCnt="0"/>
      <dgm:spPr/>
    </dgm:pt>
    <dgm:pt modelId="{B6BDF954-03F6-42DF-A9FD-F18806D2F123}" type="pres">
      <dgm:prSet presAssocID="{1E0EA4ED-0A07-49CF-815E-6EE1F953A71E}" presName="compNode" presStyleCnt="0"/>
      <dgm:spPr/>
    </dgm:pt>
    <dgm:pt modelId="{82871A28-6A08-41B7-BF78-D8D2E7B2C7D4}" type="pres">
      <dgm:prSet presAssocID="{1E0EA4ED-0A07-49CF-815E-6EE1F953A71E}" presName="bgRect" presStyleLbl="bgShp" presStyleIdx="3" presStyleCnt="6"/>
      <dgm:spPr/>
    </dgm:pt>
    <dgm:pt modelId="{BA9E4E18-EF46-43A7-BE47-CE2437C8ED12}" type="pres">
      <dgm:prSet presAssocID="{1E0EA4ED-0A07-49CF-815E-6EE1F953A7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mbilla"/>
        </a:ext>
      </dgm:extLst>
    </dgm:pt>
    <dgm:pt modelId="{A2CCC715-3994-445F-A633-4F0BF1BE2408}" type="pres">
      <dgm:prSet presAssocID="{1E0EA4ED-0A07-49CF-815E-6EE1F953A71E}" presName="spaceRect" presStyleCnt="0"/>
      <dgm:spPr/>
    </dgm:pt>
    <dgm:pt modelId="{73FBC61D-F840-4123-81FA-97C2A826BD2A}" type="pres">
      <dgm:prSet presAssocID="{1E0EA4ED-0A07-49CF-815E-6EE1F953A71E}" presName="parTx" presStyleLbl="revTx" presStyleIdx="3" presStyleCnt="6">
        <dgm:presLayoutVars>
          <dgm:chMax val="0"/>
          <dgm:chPref val="0"/>
        </dgm:presLayoutVars>
      </dgm:prSet>
      <dgm:spPr/>
    </dgm:pt>
    <dgm:pt modelId="{9A6A77BA-2D94-4484-B402-410A36DFACB6}" type="pres">
      <dgm:prSet presAssocID="{B92C46ED-04FE-4207-87D6-D70FA8115C3E}" presName="sibTrans" presStyleCnt="0"/>
      <dgm:spPr/>
    </dgm:pt>
    <dgm:pt modelId="{D235D62B-FC00-4AE2-A8AB-B2BC04A47BBC}" type="pres">
      <dgm:prSet presAssocID="{FD3A3BA1-1B15-4702-94AF-DC3F9F06D42F}" presName="compNode" presStyleCnt="0"/>
      <dgm:spPr/>
    </dgm:pt>
    <dgm:pt modelId="{96855B51-BA06-4493-98D3-734ACE66D097}" type="pres">
      <dgm:prSet presAssocID="{FD3A3BA1-1B15-4702-94AF-DC3F9F06D42F}" presName="bgRect" presStyleLbl="bgShp" presStyleIdx="4" presStyleCnt="6"/>
      <dgm:spPr/>
    </dgm:pt>
    <dgm:pt modelId="{3BB80682-7230-48FC-A41B-86D1D9CA1313}" type="pres">
      <dgm:prSet presAssocID="{FD3A3BA1-1B15-4702-94AF-DC3F9F06D42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estro"/>
        </a:ext>
      </dgm:extLst>
    </dgm:pt>
    <dgm:pt modelId="{F471F243-88A2-4341-8016-BFE18CE23967}" type="pres">
      <dgm:prSet presAssocID="{FD3A3BA1-1B15-4702-94AF-DC3F9F06D42F}" presName="spaceRect" presStyleCnt="0"/>
      <dgm:spPr/>
    </dgm:pt>
    <dgm:pt modelId="{C9252207-5C9E-4811-B68B-28837E46D7B5}" type="pres">
      <dgm:prSet presAssocID="{FD3A3BA1-1B15-4702-94AF-DC3F9F06D42F}" presName="parTx" presStyleLbl="revTx" presStyleIdx="4" presStyleCnt="6">
        <dgm:presLayoutVars>
          <dgm:chMax val="0"/>
          <dgm:chPref val="0"/>
        </dgm:presLayoutVars>
      </dgm:prSet>
      <dgm:spPr/>
    </dgm:pt>
    <dgm:pt modelId="{0270F49E-CEE5-4988-A9AF-B1064DB590ED}" type="pres">
      <dgm:prSet presAssocID="{31D88994-BDB5-4081-B941-852F146B2D7D}" presName="sibTrans" presStyleCnt="0"/>
      <dgm:spPr/>
    </dgm:pt>
    <dgm:pt modelId="{3CFF128C-534C-4578-B5E0-1ECE1B45A45C}" type="pres">
      <dgm:prSet presAssocID="{18EE32D3-99BE-4FAD-82DD-3DEF61BAA299}" presName="compNode" presStyleCnt="0"/>
      <dgm:spPr/>
    </dgm:pt>
    <dgm:pt modelId="{CEC4514F-C06B-4704-BA54-7E498F55A6E0}" type="pres">
      <dgm:prSet presAssocID="{18EE32D3-99BE-4FAD-82DD-3DEF61BAA299}" presName="bgRect" presStyleLbl="bgShp" presStyleIdx="5" presStyleCnt="6"/>
      <dgm:spPr/>
    </dgm:pt>
    <dgm:pt modelId="{E636711E-61BC-4125-ABB3-6E1DD37A8260}" type="pres">
      <dgm:prSet presAssocID="{18EE32D3-99BE-4FAD-82DD-3DEF61BAA29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5FF399D7-452C-4678-B853-B40CA25540EC}" type="pres">
      <dgm:prSet presAssocID="{18EE32D3-99BE-4FAD-82DD-3DEF61BAA299}" presName="spaceRect" presStyleCnt="0"/>
      <dgm:spPr/>
    </dgm:pt>
    <dgm:pt modelId="{A9D6D02D-E015-4D85-908F-4FDD14EDC2D4}" type="pres">
      <dgm:prSet presAssocID="{18EE32D3-99BE-4FAD-82DD-3DEF61BAA29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4C7DC30-CA06-4ECE-93EE-D187B9B1EB41}" srcId="{D15E42A2-D168-43AB-8759-2A43219BA875}" destId="{FD3A3BA1-1B15-4702-94AF-DC3F9F06D42F}" srcOrd="4" destOrd="0" parTransId="{ED1D607A-8004-4E01-9373-37936D4EE4AC}" sibTransId="{31D88994-BDB5-4081-B941-852F146B2D7D}"/>
    <dgm:cxn modelId="{BFFA4434-4C56-49D3-A641-39AE9BA01CF0}" srcId="{D15E42A2-D168-43AB-8759-2A43219BA875}" destId="{1E0EA4ED-0A07-49CF-815E-6EE1F953A71E}" srcOrd="3" destOrd="0" parTransId="{41784168-1269-4B27-A858-6D5D751CBB1B}" sibTransId="{B92C46ED-04FE-4207-87D6-D70FA8115C3E}"/>
    <dgm:cxn modelId="{1DC75F6E-A662-4B68-85E3-3F8644381369}" type="presOf" srcId="{1E0EA4ED-0A07-49CF-815E-6EE1F953A71E}" destId="{73FBC61D-F840-4123-81FA-97C2A826BD2A}" srcOrd="0" destOrd="0" presId="urn:microsoft.com/office/officeart/2018/2/layout/IconVerticalSolidList"/>
    <dgm:cxn modelId="{07A6B277-4CFD-408F-B23A-0DADA87749C4}" type="presOf" srcId="{3BEEF339-AB10-4F28-8E30-DA6B91E23F0F}" destId="{4A65A483-E883-47D3-9EEA-B8B54A8A538A}" srcOrd="0" destOrd="0" presId="urn:microsoft.com/office/officeart/2018/2/layout/IconVerticalSolidList"/>
    <dgm:cxn modelId="{15946E7E-E618-4004-9A96-F6F4A0C59B67}" srcId="{D15E42A2-D168-43AB-8759-2A43219BA875}" destId="{D7AE6A22-9248-4D90-99EF-2206625D6FC0}" srcOrd="1" destOrd="0" parTransId="{8170BD72-53E3-47C2-8C41-1766B556F2A8}" sibTransId="{EE2A1ED3-99E4-4AA7-8184-05BDCF1E12CF}"/>
    <dgm:cxn modelId="{A4C0DE84-9D55-4E1A-B947-681162A0092D}" type="presOf" srcId="{CA1E9529-CD11-409C-8678-E14A3ED29EEB}" destId="{C58ADBD9-0A7D-423E-AC6A-06D59F99594C}" srcOrd="0" destOrd="0" presId="urn:microsoft.com/office/officeart/2018/2/layout/IconVerticalSolidList"/>
    <dgm:cxn modelId="{888A8CA1-1366-4A2F-8BBF-9C5EF25A1AF6}" srcId="{D15E42A2-D168-43AB-8759-2A43219BA875}" destId="{18EE32D3-99BE-4FAD-82DD-3DEF61BAA299}" srcOrd="5" destOrd="0" parTransId="{5787E956-B11D-4E56-A5DB-596E6CBF7613}" sibTransId="{5F7727D0-233A-425F-8872-A23F4549108E}"/>
    <dgm:cxn modelId="{F92A64A3-C439-462D-AB85-ED55A71806CF}" type="presOf" srcId="{18EE32D3-99BE-4FAD-82DD-3DEF61BAA299}" destId="{A9D6D02D-E015-4D85-908F-4FDD14EDC2D4}" srcOrd="0" destOrd="0" presId="urn:microsoft.com/office/officeart/2018/2/layout/IconVerticalSolidList"/>
    <dgm:cxn modelId="{07E576A7-8070-4D72-BA61-E63D4A0BDD9D}" srcId="{D15E42A2-D168-43AB-8759-2A43219BA875}" destId="{CA1E9529-CD11-409C-8678-E14A3ED29EEB}" srcOrd="0" destOrd="0" parTransId="{72FBD618-B587-408C-8C3F-13348BCAB1C6}" sibTransId="{F131100C-2973-48A5-A6A2-EEBBF4550E3A}"/>
    <dgm:cxn modelId="{CFD8A2BD-B467-4C32-8953-781D473911EA}" type="presOf" srcId="{D15E42A2-D168-43AB-8759-2A43219BA875}" destId="{B6C09A21-C2C1-4B0F-AA64-0BC8BB75D3A0}" srcOrd="0" destOrd="0" presId="urn:microsoft.com/office/officeart/2018/2/layout/IconVerticalSolidList"/>
    <dgm:cxn modelId="{096A61C7-1617-4BAA-8104-31E495F3F670}" type="presOf" srcId="{D7AE6A22-9248-4D90-99EF-2206625D6FC0}" destId="{6D266B82-6EBD-4CA9-91A3-50E5F9E28DCF}" srcOrd="0" destOrd="0" presId="urn:microsoft.com/office/officeart/2018/2/layout/IconVerticalSolidList"/>
    <dgm:cxn modelId="{2E4C83F6-E06C-4ACC-8782-90F9951EB653}" type="presOf" srcId="{FD3A3BA1-1B15-4702-94AF-DC3F9F06D42F}" destId="{C9252207-5C9E-4811-B68B-28837E46D7B5}" srcOrd="0" destOrd="0" presId="urn:microsoft.com/office/officeart/2018/2/layout/IconVerticalSolidList"/>
    <dgm:cxn modelId="{406627FB-1976-4AF4-908C-6095FBA91728}" srcId="{D15E42A2-D168-43AB-8759-2A43219BA875}" destId="{3BEEF339-AB10-4F28-8E30-DA6B91E23F0F}" srcOrd="2" destOrd="0" parTransId="{FAFC050E-C45F-4D46-AA51-7B87266F9C48}" sibTransId="{5C077475-9C5C-4C65-B785-4FD0D8B5E9D5}"/>
    <dgm:cxn modelId="{D49D53BB-A9F5-4566-B683-B29AE3041E73}" type="presParOf" srcId="{B6C09A21-C2C1-4B0F-AA64-0BC8BB75D3A0}" destId="{07736278-E112-4555-85A0-96E970BD83A3}" srcOrd="0" destOrd="0" presId="urn:microsoft.com/office/officeart/2018/2/layout/IconVerticalSolidList"/>
    <dgm:cxn modelId="{816E504F-41BD-4811-B69F-7B7F35002979}" type="presParOf" srcId="{07736278-E112-4555-85A0-96E970BD83A3}" destId="{5FCD01B4-A4D3-48DA-93BD-A56A48E998DF}" srcOrd="0" destOrd="0" presId="urn:microsoft.com/office/officeart/2018/2/layout/IconVerticalSolidList"/>
    <dgm:cxn modelId="{A99BC8F4-C686-4E7B-B6A8-908C100EB661}" type="presParOf" srcId="{07736278-E112-4555-85A0-96E970BD83A3}" destId="{E9B472D8-3BCA-403B-B445-CE48778D302F}" srcOrd="1" destOrd="0" presId="urn:microsoft.com/office/officeart/2018/2/layout/IconVerticalSolidList"/>
    <dgm:cxn modelId="{5E1795A1-5739-4188-A3F0-FFD49E631F71}" type="presParOf" srcId="{07736278-E112-4555-85A0-96E970BD83A3}" destId="{CD7E4F4D-D69A-494B-838F-3DA05160CB89}" srcOrd="2" destOrd="0" presId="urn:microsoft.com/office/officeart/2018/2/layout/IconVerticalSolidList"/>
    <dgm:cxn modelId="{ACCF0EE9-CC49-4725-8A80-11EB5871E2DB}" type="presParOf" srcId="{07736278-E112-4555-85A0-96E970BD83A3}" destId="{C58ADBD9-0A7D-423E-AC6A-06D59F99594C}" srcOrd="3" destOrd="0" presId="urn:microsoft.com/office/officeart/2018/2/layout/IconVerticalSolidList"/>
    <dgm:cxn modelId="{CCF754FF-C9E5-4112-AFEE-444571BE1B2B}" type="presParOf" srcId="{B6C09A21-C2C1-4B0F-AA64-0BC8BB75D3A0}" destId="{C17DB1C1-48A7-4BCB-B29B-08190D708320}" srcOrd="1" destOrd="0" presId="urn:microsoft.com/office/officeart/2018/2/layout/IconVerticalSolidList"/>
    <dgm:cxn modelId="{20D3DB03-E238-4FCB-823C-A06D4FC2590C}" type="presParOf" srcId="{B6C09A21-C2C1-4B0F-AA64-0BC8BB75D3A0}" destId="{4588EEFF-4BA4-4BAF-9763-3A8BD26CF29B}" srcOrd="2" destOrd="0" presId="urn:microsoft.com/office/officeart/2018/2/layout/IconVerticalSolidList"/>
    <dgm:cxn modelId="{A747E0BB-F91E-44AB-B999-F8AB1A94A9A2}" type="presParOf" srcId="{4588EEFF-4BA4-4BAF-9763-3A8BD26CF29B}" destId="{F2E13818-0A2E-4448-B74F-F9034764A56A}" srcOrd="0" destOrd="0" presId="urn:microsoft.com/office/officeart/2018/2/layout/IconVerticalSolidList"/>
    <dgm:cxn modelId="{39B48C76-C77F-4D2C-97B4-57A2ECE17D5A}" type="presParOf" srcId="{4588EEFF-4BA4-4BAF-9763-3A8BD26CF29B}" destId="{2BE535E4-F826-42D6-A99E-462B04877AA8}" srcOrd="1" destOrd="0" presId="urn:microsoft.com/office/officeart/2018/2/layout/IconVerticalSolidList"/>
    <dgm:cxn modelId="{349EA6B2-32C2-4103-89AB-87E60E775CC8}" type="presParOf" srcId="{4588EEFF-4BA4-4BAF-9763-3A8BD26CF29B}" destId="{6CE1A45F-7025-4559-AD97-42E4B56FBA8B}" srcOrd="2" destOrd="0" presId="urn:microsoft.com/office/officeart/2018/2/layout/IconVerticalSolidList"/>
    <dgm:cxn modelId="{A60D7D0A-9616-4419-8DA0-EE9C6CB8942E}" type="presParOf" srcId="{4588EEFF-4BA4-4BAF-9763-3A8BD26CF29B}" destId="{6D266B82-6EBD-4CA9-91A3-50E5F9E28DCF}" srcOrd="3" destOrd="0" presId="urn:microsoft.com/office/officeart/2018/2/layout/IconVerticalSolidList"/>
    <dgm:cxn modelId="{E2E8B3F0-17F7-423E-8D58-4D03C1DFB552}" type="presParOf" srcId="{B6C09A21-C2C1-4B0F-AA64-0BC8BB75D3A0}" destId="{5C1060E4-96EB-4879-90CC-ACBFA2A59846}" srcOrd="3" destOrd="0" presId="urn:microsoft.com/office/officeart/2018/2/layout/IconVerticalSolidList"/>
    <dgm:cxn modelId="{187BD6B5-77A0-46AF-A39C-141CE9B018DC}" type="presParOf" srcId="{B6C09A21-C2C1-4B0F-AA64-0BC8BB75D3A0}" destId="{BE9959DB-2352-4130-9ADC-F18F597B3D13}" srcOrd="4" destOrd="0" presId="urn:microsoft.com/office/officeart/2018/2/layout/IconVerticalSolidList"/>
    <dgm:cxn modelId="{F4B8B91E-A9D8-4795-A777-AF7690246E98}" type="presParOf" srcId="{BE9959DB-2352-4130-9ADC-F18F597B3D13}" destId="{ECDB1014-BADC-4652-8CB1-2FC7E58C2F64}" srcOrd="0" destOrd="0" presId="urn:microsoft.com/office/officeart/2018/2/layout/IconVerticalSolidList"/>
    <dgm:cxn modelId="{85384DEE-3106-4283-807E-75463FD0F16C}" type="presParOf" srcId="{BE9959DB-2352-4130-9ADC-F18F597B3D13}" destId="{61E02D3E-1BD6-4C3B-97BA-B7E803DD1BD5}" srcOrd="1" destOrd="0" presId="urn:microsoft.com/office/officeart/2018/2/layout/IconVerticalSolidList"/>
    <dgm:cxn modelId="{4505898C-D52B-4975-89E5-7A47A7B33FB8}" type="presParOf" srcId="{BE9959DB-2352-4130-9ADC-F18F597B3D13}" destId="{C9B0051D-32FA-4A97-835C-45424B977024}" srcOrd="2" destOrd="0" presId="urn:microsoft.com/office/officeart/2018/2/layout/IconVerticalSolidList"/>
    <dgm:cxn modelId="{9EDF0318-66FC-46B3-AA61-BD38303A4BBD}" type="presParOf" srcId="{BE9959DB-2352-4130-9ADC-F18F597B3D13}" destId="{4A65A483-E883-47D3-9EEA-B8B54A8A538A}" srcOrd="3" destOrd="0" presId="urn:microsoft.com/office/officeart/2018/2/layout/IconVerticalSolidList"/>
    <dgm:cxn modelId="{50650101-64A7-44D3-8BD9-DF48B564C274}" type="presParOf" srcId="{B6C09A21-C2C1-4B0F-AA64-0BC8BB75D3A0}" destId="{EC4D8FBF-DB47-48AD-8F03-1D26ED879FB4}" srcOrd="5" destOrd="0" presId="urn:microsoft.com/office/officeart/2018/2/layout/IconVerticalSolidList"/>
    <dgm:cxn modelId="{AA1636CB-CADD-457F-9FD2-72FBCD95FE15}" type="presParOf" srcId="{B6C09A21-C2C1-4B0F-AA64-0BC8BB75D3A0}" destId="{B6BDF954-03F6-42DF-A9FD-F18806D2F123}" srcOrd="6" destOrd="0" presId="urn:microsoft.com/office/officeart/2018/2/layout/IconVerticalSolidList"/>
    <dgm:cxn modelId="{D5A54ED6-5DEF-4D66-BF42-5E82777FEDFB}" type="presParOf" srcId="{B6BDF954-03F6-42DF-A9FD-F18806D2F123}" destId="{82871A28-6A08-41B7-BF78-D8D2E7B2C7D4}" srcOrd="0" destOrd="0" presId="urn:microsoft.com/office/officeart/2018/2/layout/IconVerticalSolidList"/>
    <dgm:cxn modelId="{635ABC14-4A7D-4396-BE58-401289C7AC40}" type="presParOf" srcId="{B6BDF954-03F6-42DF-A9FD-F18806D2F123}" destId="{BA9E4E18-EF46-43A7-BE47-CE2437C8ED12}" srcOrd="1" destOrd="0" presId="urn:microsoft.com/office/officeart/2018/2/layout/IconVerticalSolidList"/>
    <dgm:cxn modelId="{AC433031-C9CC-4E86-A1CC-C393A7F3EA94}" type="presParOf" srcId="{B6BDF954-03F6-42DF-A9FD-F18806D2F123}" destId="{A2CCC715-3994-445F-A633-4F0BF1BE2408}" srcOrd="2" destOrd="0" presId="urn:microsoft.com/office/officeart/2018/2/layout/IconVerticalSolidList"/>
    <dgm:cxn modelId="{C68DA1DE-04F1-4BB8-90A1-C6287CF42351}" type="presParOf" srcId="{B6BDF954-03F6-42DF-A9FD-F18806D2F123}" destId="{73FBC61D-F840-4123-81FA-97C2A826BD2A}" srcOrd="3" destOrd="0" presId="urn:microsoft.com/office/officeart/2018/2/layout/IconVerticalSolidList"/>
    <dgm:cxn modelId="{C647903F-30A9-4B84-9CC2-14EFAE9F7AD6}" type="presParOf" srcId="{B6C09A21-C2C1-4B0F-AA64-0BC8BB75D3A0}" destId="{9A6A77BA-2D94-4484-B402-410A36DFACB6}" srcOrd="7" destOrd="0" presId="urn:microsoft.com/office/officeart/2018/2/layout/IconVerticalSolidList"/>
    <dgm:cxn modelId="{F2B8612E-A4A6-496C-91F3-A41D667FEDBE}" type="presParOf" srcId="{B6C09A21-C2C1-4B0F-AA64-0BC8BB75D3A0}" destId="{D235D62B-FC00-4AE2-A8AB-B2BC04A47BBC}" srcOrd="8" destOrd="0" presId="urn:microsoft.com/office/officeart/2018/2/layout/IconVerticalSolidList"/>
    <dgm:cxn modelId="{BBDDBDEE-35DD-4145-A382-E0F38A33DE14}" type="presParOf" srcId="{D235D62B-FC00-4AE2-A8AB-B2BC04A47BBC}" destId="{96855B51-BA06-4493-98D3-734ACE66D097}" srcOrd="0" destOrd="0" presId="urn:microsoft.com/office/officeart/2018/2/layout/IconVerticalSolidList"/>
    <dgm:cxn modelId="{1B1EBEDD-DD90-409A-983E-43B9CC5A894E}" type="presParOf" srcId="{D235D62B-FC00-4AE2-A8AB-B2BC04A47BBC}" destId="{3BB80682-7230-48FC-A41B-86D1D9CA1313}" srcOrd="1" destOrd="0" presId="urn:microsoft.com/office/officeart/2018/2/layout/IconVerticalSolidList"/>
    <dgm:cxn modelId="{FEFFD350-EC41-4C59-B9A3-701386AE407B}" type="presParOf" srcId="{D235D62B-FC00-4AE2-A8AB-B2BC04A47BBC}" destId="{F471F243-88A2-4341-8016-BFE18CE23967}" srcOrd="2" destOrd="0" presId="urn:microsoft.com/office/officeart/2018/2/layout/IconVerticalSolidList"/>
    <dgm:cxn modelId="{FA352945-F4DA-4E38-A14C-B8A9CF815585}" type="presParOf" srcId="{D235D62B-FC00-4AE2-A8AB-B2BC04A47BBC}" destId="{C9252207-5C9E-4811-B68B-28837E46D7B5}" srcOrd="3" destOrd="0" presId="urn:microsoft.com/office/officeart/2018/2/layout/IconVerticalSolidList"/>
    <dgm:cxn modelId="{5AC90ACA-85E1-40C7-80E3-2F97122C840C}" type="presParOf" srcId="{B6C09A21-C2C1-4B0F-AA64-0BC8BB75D3A0}" destId="{0270F49E-CEE5-4988-A9AF-B1064DB590ED}" srcOrd="9" destOrd="0" presId="urn:microsoft.com/office/officeart/2018/2/layout/IconVerticalSolidList"/>
    <dgm:cxn modelId="{951EC818-FD07-41E7-BB74-D8D22FFB8990}" type="presParOf" srcId="{B6C09A21-C2C1-4B0F-AA64-0BC8BB75D3A0}" destId="{3CFF128C-534C-4578-B5E0-1ECE1B45A45C}" srcOrd="10" destOrd="0" presId="urn:microsoft.com/office/officeart/2018/2/layout/IconVerticalSolidList"/>
    <dgm:cxn modelId="{232685C0-21A0-4833-914B-FF4E5530032C}" type="presParOf" srcId="{3CFF128C-534C-4578-B5E0-1ECE1B45A45C}" destId="{CEC4514F-C06B-4704-BA54-7E498F55A6E0}" srcOrd="0" destOrd="0" presId="urn:microsoft.com/office/officeart/2018/2/layout/IconVerticalSolidList"/>
    <dgm:cxn modelId="{98996CEB-EA33-41F0-9114-5AC66933E4F6}" type="presParOf" srcId="{3CFF128C-534C-4578-B5E0-1ECE1B45A45C}" destId="{E636711E-61BC-4125-ABB3-6E1DD37A8260}" srcOrd="1" destOrd="0" presId="urn:microsoft.com/office/officeart/2018/2/layout/IconVerticalSolidList"/>
    <dgm:cxn modelId="{96B39C0A-1CA2-47B2-BA1E-130F2445B93F}" type="presParOf" srcId="{3CFF128C-534C-4578-B5E0-1ECE1B45A45C}" destId="{5FF399D7-452C-4678-B853-B40CA25540EC}" srcOrd="2" destOrd="0" presId="urn:microsoft.com/office/officeart/2018/2/layout/IconVerticalSolidList"/>
    <dgm:cxn modelId="{98A3A71A-466B-4FB4-90D9-E459CA6208F2}" type="presParOf" srcId="{3CFF128C-534C-4578-B5E0-1ECE1B45A45C}" destId="{A9D6D02D-E015-4D85-908F-4FDD14EDC2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625D6-213A-47B6-9C78-217508812454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681CCB-196B-4B78-B552-06F899F464F2}">
      <dgm:prSet/>
      <dgm:spPr/>
      <dgm:t>
        <a:bodyPr/>
        <a:lstStyle/>
        <a:p>
          <a:r>
            <a:rPr lang="es-ES"/>
            <a:t>1983 se funda la compañía PC&amp;C A/S de la mano de </a:t>
          </a:r>
          <a:r>
            <a:rPr lang="es-ES" err="1"/>
            <a:t>Jesper</a:t>
          </a:r>
          <a:r>
            <a:rPr lang="es-ES"/>
            <a:t> </a:t>
          </a:r>
          <a:r>
            <a:rPr lang="es-ES" err="1"/>
            <a:t>Balser</a:t>
          </a:r>
          <a:r>
            <a:rPr lang="es-ES"/>
            <a:t>, Peter </a:t>
          </a:r>
          <a:r>
            <a:rPr lang="es-ES" err="1"/>
            <a:t>Bang</a:t>
          </a:r>
          <a:r>
            <a:rPr lang="es-ES"/>
            <a:t> y </a:t>
          </a:r>
          <a:r>
            <a:rPr lang="es-ES" err="1"/>
            <a:t>Torben</a:t>
          </a:r>
          <a:r>
            <a:rPr lang="es-ES"/>
            <a:t> </a:t>
          </a:r>
          <a:r>
            <a:rPr lang="es-ES" err="1"/>
            <a:t>Wind</a:t>
          </a:r>
          <a:r>
            <a:rPr lang="es-ES"/>
            <a:t>, en Copenhague (Dinamarca).</a:t>
          </a:r>
          <a:endParaRPr lang="en-US"/>
        </a:p>
      </dgm:t>
    </dgm:pt>
    <dgm:pt modelId="{0D3AED35-1AF5-457A-B339-196C5D136649}" type="parTrans" cxnId="{91D06AEA-569F-4859-BDD2-0304E0D0D55D}">
      <dgm:prSet/>
      <dgm:spPr/>
      <dgm:t>
        <a:bodyPr/>
        <a:lstStyle/>
        <a:p>
          <a:endParaRPr lang="en-US"/>
        </a:p>
      </dgm:t>
    </dgm:pt>
    <dgm:pt modelId="{F26814E9-12BB-4E84-9CCA-071D13E8D8F5}" type="sibTrans" cxnId="{91D06AEA-569F-4859-BDD2-0304E0D0D55D}">
      <dgm:prSet/>
      <dgm:spPr/>
      <dgm:t>
        <a:bodyPr/>
        <a:lstStyle/>
        <a:p>
          <a:endParaRPr lang="en-US"/>
        </a:p>
      </dgm:t>
    </dgm:pt>
    <dgm:pt modelId="{64A0885F-0A30-4B01-BB34-CADDFF9CB026}">
      <dgm:prSet/>
      <dgm:spPr/>
      <dgm:t>
        <a:bodyPr/>
        <a:lstStyle/>
        <a:p>
          <a:r>
            <a:rPr lang="es-ES"/>
            <a:t>1995 Se produce el lanzamiento de Navision </a:t>
          </a:r>
          <a:r>
            <a:rPr lang="es-ES" err="1"/>
            <a:t>Financials</a:t>
          </a:r>
          <a:r>
            <a:rPr lang="es-ES"/>
            <a:t> 1.0, una solución de contabilidad basado en la plataforma cliente / servidor de Microsoft Windows de 32 bits. Lanzamiento de Navision </a:t>
          </a:r>
          <a:r>
            <a:rPr lang="es-ES" err="1"/>
            <a:t>Financials</a:t>
          </a:r>
          <a:r>
            <a:rPr lang="es-ES"/>
            <a:t>, versión adaptada a Windows 95 y Windows NT.</a:t>
          </a:r>
          <a:endParaRPr lang="en-US"/>
        </a:p>
      </dgm:t>
    </dgm:pt>
    <dgm:pt modelId="{8749C95B-4027-4904-817C-810466E1B720}" type="parTrans" cxnId="{BF1BCF5A-F095-4449-AEC4-5CEF4DA800D5}">
      <dgm:prSet/>
      <dgm:spPr/>
      <dgm:t>
        <a:bodyPr/>
        <a:lstStyle/>
        <a:p>
          <a:endParaRPr lang="en-US"/>
        </a:p>
      </dgm:t>
    </dgm:pt>
    <dgm:pt modelId="{EE031627-6EC4-4900-AA42-164CADF59128}" type="sibTrans" cxnId="{BF1BCF5A-F095-4449-AEC4-5CEF4DA800D5}">
      <dgm:prSet/>
      <dgm:spPr/>
      <dgm:t>
        <a:bodyPr/>
        <a:lstStyle/>
        <a:p>
          <a:endParaRPr lang="en-US"/>
        </a:p>
      </dgm:t>
    </dgm:pt>
    <dgm:pt modelId="{5B7A76E8-65AA-4A2C-BDDF-3BBD2AEB30A3}">
      <dgm:prSet/>
      <dgm:spPr/>
      <dgm:t>
        <a:bodyPr/>
        <a:lstStyle/>
        <a:p>
          <a:pPr rtl="0"/>
          <a:r>
            <a:rPr lang="es-ES"/>
            <a:t>2002 </a:t>
          </a:r>
          <a:r>
            <a:rPr lang="es-ES" err="1"/>
            <a:t>NavisionDamgaard</a:t>
          </a:r>
          <a:r>
            <a:rPr lang="es-ES"/>
            <a:t> es adquirida por Microsoft, que incorpora las soluciones de estos en su cartera de Soluciones Microsoft Business.</a:t>
          </a:r>
          <a:endParaRPr lang="en-US">
            <a:latin typeface="Posterama"/>
          </a:endParaRPr>
        </a:p>
      </dgm:t>
    </dgm:pt>
    <dgm:pt modelId="{E1254F6B-EDD6-4558-A8D1-E88562D6A73C}" type="parTrans" cxnId="{48A21D6F-A8D1-4364-8F61-87FB5BD85230}">
      <dgm:prSet/>
      <dgm:spPr/>
      <dgm:t>
        <a:bodyPr/>
        <a:lstStyle/>
        <a:p>
          <a:endParaRPr lang="en-US"/>
        </a:p>
      </dgm:t>
    </dgm:pt>
    <dgm:pt modelId="{F0CD3938-3F9F-4E2C-8D88-C2B8D2E780F3}" type="sibTrans" cxnId="{48A21D6F-A8D1-4364-8F61-87FB5BD85230}">
      <dgm:prSet/>
      <dgm:spPr/>
      <dgm:t>
        <a:bodyPr/>
        <a:lstStyle/>
        <a:p>
          <a:endParaRPr lang="en-US"/>
        </a:p>
      </dgm:t>
    </dgm:pt>
    <dgm:pt modelId="{83D5622E-56AA-434D-9088-130E674EBAE1}">
      <dgm:prSet phldr="0"/>
      <dgm:spPr/>
      <dgm:t>
        <a:bodyPr/>
        <a:lstStyle/>
        <a:p>
          <a:pPr rtl="0"/>
          <a:r>
            <a:rPr lang="es-ES">
              <a:latin typeface="Posterama"/>
            </a:rPr>
            <a:t> 2005 Microsoft</a:t>
          </a:r>
          <a:r>
            <a:rPr lang="es-ES"/>
            <a:t> cambia el nombre a los productos: Navision para ser Microsoft Dynamics NAV, Axapta se convierte en Microsoft Dynamics AX, Great Plains pasa a ser Microsoft Dynamics GP y Solomon pasa a ser Microsoft Dynamics SL..</a:t>
          </a:r>
        </a:p>
      </dgm:t>
    </dgm:pt>
    <dgm:pt modelId="{4EC91DD7-CF00-4554-95A7-6D55277E68DD}" type="parTrans" cxnId="{557302E8-3F26-4C47-9A06-18A466C242F7}">
      <dgm:prSet/>
      <dgm:spPr/>
    </dgm:pt>
    <dgm:pt modelId="{D90DB8B4-5642-4D93-A976-2E2E7958CDC1}" type="sibTrans" cxnId="{557302E8-3F26-4C47-9A06-18A466C242F7}">
      <dgm:prSet/>
      <dgm:spPr/>
      <dgm:t>
        <a:bodyPr/>
        <a:lstStyle/>
        <a:p>
          <a:endParaRPr lang="es-ES"/>
        </a:p>
      </dgm:t>
    </dgm:pt>
    <dgm:pt modelId="{5ED07CF8-286A-472A-8C21-5D56CC514CFB}">
      <dgm:prSet phldr="0"/>
      <dgm:spPr/>
      <dgm:t>
        <a:bodyPr/>
        <a:lstStyle/>
        <a:p>
          <a:pPr rtl="0"/>
          <a:r>
            <a:rPr lang="es-ES">
              <a:latin typeface="Posterama"/>
            </a:rPr>
            <a:t>2009 </a:t>
          </a:r>
          <a:r>
            <a:rPr lang="es-ES"/>
            <a:t>Microsoft lanzó Dynamics NAV donde cambia por completo la interfaz gráfica del sistema.</a:t>
          </a:r>
          <a:endParaRPr lang="es-ES">
            <a:latin typeface="Posterama"/>
          </a:endParaRPr>
        </a:p>
      </dgm:t>
    </dgm:pt>
    <dgm:pt modelId="{DBB70BE6-4806-4FFB-908D-1A195FEB667D}" type="parTrans" cxnId="{10E17B35-0B93-4E2F-8AFD-5B5F62C274C6}">
      <dgm:prSet/>
      <dgm:spPr/>
    </dgm:pt>
    <dgm:pt modelId="{2D964FC0-B7CB-4242-8182-FF32B6C83B02}" type="sibTrans" cxnId="{10E17B35-0B93-4E2F-8AFD-5B5F62C274C6}">
      <dgm:prSet/>
      <dgm:spPr/>
    </dgm:pt>
    <dgm:pt modelId="{D90A9E82-C053-4094-9851-4B0D3FCCC152}" type="pres">
      <dgm:prSet presAssocID="{4C3625D6-213A-47B6-9C78-217508812454}" presName="outerComposite" presStyleCnt="0">
        <dgm:presLayoutVars>
          <dgm:chMax val="5"/>
          <dgm:dir/>
          <dgm:resizeHandles val="exact"/>
        </dgm:presLayoutVars>
      </dgm:prSet>
      <dgm:spPr/>
    </dgm:pt>
    <dgm:pt modelId="{5D2A0B99-060A-4F9D-B363-7490641BAF5E}" type="pres">
      <dgm:prSet presAssocID="{4C3625D6-213A-47B6-9C78-217508812454}" presName="dummyMaxCanvas" presStyleCnt="0">
        <dgm:presLayoutVars/>
      </dgm:prSet>
      <dgm:spPr/>
    </dgm:pt>
    <dgm:pt modelId="{6F447780-7AA0-4095-AB00-862221BD0FD6}" type="pres">
      <dgm:prSet presAssocID="{4C3625D6-213A-47B6-9C78-217508812454}" presName="FiveNodes_1" presStyleLbl="node1" presStyleIdx="0" presStyleCnt="5">
        <dgm:presLayoutVars>
          <dgm:bulletEnabled val="1"/>
        </dgm:presLayoutVars>
      </dgm:prSet>
      <dgm:spPr/>
    </dgm:pt>
    <dgm:pt modelId="{85BFF7AC-E474-4B8C-8494-21A00299F917}" type="pres">
      <dgm:prSet presAssocID="{4C3625D6-213A-47B6-9C78-217508812454}" presName="FiveNodes_2" presStyleLbl="node1" presStyleIdx="1" presStyleCnt="5">
        <dgm:presLayoutVars>
          <dgm:bulletEnabled val="1"/>
        </dgm:presLayoutVars>
      </dgm:prSet>
      <dgm:spPr/>
    </dgm:pt>
    <dgm:pt modelId="{2FFBC0C1-6769-4B4A-BA44-7AE7CF8BA88F}" type="pres">
      <dgm:prSet presAssocID="{4C3625D6-213A-47B6-9C78-217508812454}" presName="FiveNodes_3" presStyleLbl="node1" presStyleIdx="2" presStyleCnt="5">
        <dgm:presLayoutVars>
          <dgm:bulletEnabled val="1"/>
        </dgm:presLayoutVars>
      </dgm:prSet>
      <dgm:spPr/>
    </dgm:pt>
    <dgm:pt modelId="{F44A8DD4-D865-4353-9B70-D85877E6C260}" type="pres">
      <dgm:prSet presAssocID="{4C3625D6-213A-47B6-9C78-217508812454}" presName="FiveNodes_4" presStyleLbl="node1" presStyleIdx="3" presStyleCnt="5">
        <dgm:presLayoutVars>
          <dgm:bulletEnabled val="1"/>
        </dgm:presLayoutVars>
      </dgm:prSet>
      <dgm:spPr/>
    </dgm:pt>
    <dgm:pt modelId="{0BC9A3C9-9D7D-4E48-B3F4-D80079F626F6}" type="pres">
      <dgm:prSet presAssocID="{4C3625D6-213A-47B6-9C78-217508812454}" presName="FiveNodes_5" presStyleLbl="node1" presStyleIdx="4" presStyleCnt="5">
        <dgm:presLayoutVars>
          <dgm:bulletEnabled val="1"/>
        </dgm:presLayoutVars>
      </dgm:prSet>
      <dgm:spPr/>
    </dgm:pt>
    <dgm:pt modelId="{AAF813E5-C4C1-49A6-88A4-83DA79193EF9}" type="pres">
      <dgm:prSet presAssocID="{4C3625D6-213A-47B6-9C78-217508812454}" presName="FiveConn_1-2" presStyleLbl="fgAccFollowNode1" presStyleIdx="0" presStyleCnt="4">
        <dgm:presLayoutVars>
          <dgm:bulletEnabled val="1"/>
        </dgm:presLayoutVars>
      </dgm:prSet>
      <dgm:spPr/>
    </dgm:pt>
    <dgm:pt modelId="{46956EED-AFB1-4492-93E0-6CBD7586E73A}" type="pres">
      <dgm:prSet presAssocID="{4C3625D6-213A-47B6-9C78-217508812454}" presName="FiveConn_2-3" presStyleLbl="fgAccFollowNode1" presStyleIdx="1" presStyleCnt="4">
        <dgm:presLayoutVars>
          <dgm:bulletEnabled val="1"/>
        </dgm:presLayoutVars>
      </dgm:prSet>
      <dgm:spPr/>
    </dgm:pt>
    <dgm:pt modelId="{305CEFA5-CBEE-403C-ABB0-992174D28B28}" type="pres">
      <dgm:prSet presAssocID="{4C3625D6-213A-47B6-9C78-217508812454}" presName="FiveConn_3-4" presStyleLbl="fgAccFollowNode1" presStyleIdx="2" presStyleCnt="4">
        <dgm:presLayoutVars>
          <dgm:bulletEnabled val="1"/>
        </dgm:presLayoutVars>
      </dgm:prSet>
      <dgm:spPr/>
    </dgm:pt>
    <dgm:pt modelId="{926490DA-BDD3-46A1-9A25-96B4556090D4}" type="pres">
      <dgm:prSet presAssocID="{4C3625D6-213A-47B6-9C78-217508812454}" presName="FiveConn_4-5" presStyleLbl="fgAccFollowNode1" presStyleIdx="3" presStyleCnt="4">
        <dgm:presLayoutVars>
          <dgm:bulletEnabled val="1"/>
        </dgm:presLayoutVars>
      </dgm:prSet>
      <dgm:spPr/>
    </dgm:pt>
    <dgm:pt modelId="{53563493-5E36-4765-B4B3-ADD17AFA6CE8}" type="pres">
      <dgm:prSet presAssocID="{4C3625D6-213A-47B6-9C78-217508812454}" presName="FiveNodes_1_text" presStyleLbl="node1" presStyleIdx="4" presStyleCnt="5">
        <dgm:presLayoutVars>
          <dgm:bulletEnabled val="1"/>
        </dgm:presLayoutVars>
      </dgm:prSet>
      <dgm:spPr/>
    </dgm:pt>
    <dgm:pt modelId="{34BF72C5-FFE2-42A5-B927-59B1993B051D}" type="pres">
      <dgm:prSet presAssocID="{4C3625D6-213A-47B6-9C78-217508812454}" presName="FiveNodes_2_text" presStyleLbl="node1" presStyleIdx="4" presStyleCnt="5">
        <dgm:presLayoutVars>
          <dgm:bulletEnabled val="1"/>
        </dgm:presLayoutVars>
      </dgm:prSet>
      <dgm:spPr/>
    </dgm:pt>
    <dgm:pt modelId="{22739C54-C5E4-4D23-87FB-324AA0B926AC}" type="pres">
      <dgm:prSet presAssocID="{4C3625D6-213A-47B6-9C78-217508812454}" presName="FiveNodes_3_text" presStyleLbl="node1" presStyleIdx="4" presStyleCnt="5">
        <dgm:presLayoutVars>
          <dgm:bulletEnabled val="1"/>
        </dgm:presLayoutVars>
      </dgm:prSet>
      <dgm:spPr/>
    </dgm:pt>
    <dgm:pt modelId="{30F0368F-F713-49B4-BDA8-83442A86B1B7}" type="pres">
      <dgm:prSet presAssocID="{4C3625D6-213A-47B6-9C78-217508812454}" presName="FiveNodes_4_text" presStyleLbl="node1" presStyleIdx="4" presStyleCnt="5">
        <dgm:presLayoutVars>
          <dgm:bulletEnabled val="1"/>
        </dgm:presLayoutVars>
      </dgm:prSet>
      <dgm:spPr/>
    </dgm:pt>
    <dgm:pt modelId="{D6697FB1-3620-4FC6-8C6C-459ABA43EAFB}" type="pres">
      <dgm:prSet presAssocID="{4C3625D6-213A-47B6-9C78-21750881245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F553730-64E9-4614-AB5C-D143934D9C45}" type="presOf" srcId="{64A0885F-0A30-4B01-BB34-CADDFF9CB026}" destId="{85BFF7AC-E474-4B8C-8494-21A00299F917}" srcOrd="0" destOrd="0" presId="urn:microsoft.com/office/officeart/2005/8/layout/vProcess5"/>
    <dgm:cxn modelId="{3EAB2132-A51C-4756-A490-F352BC8571F5}" type="presOf" srcId="{83D5622E-56AA-434D-9088-130E674EBAE1}" destId="{F44A8DD4-D865-4353-9B70-D85877E6C260}" srcOrd="0" destOrd="0" presId="urn:microsoft.com/office/officeart/2005/8/layout/vProcess5"/>
    <dgm:cxn modelId="{10E17B35-0B93-4E2F-8AFD-5B5F62C274C6}" srcId="{4C3625D6-213A-47B6-9C78-217508812454}" destId="{5ED07CF8-286A-472A-8C21-5D56CC514CFB}" srcOrd="4" destOrd="0" parTransId="{DBB70BE6-4806-4FFB-908D-1A195FEB667D}" sibTransId="{2D964FC0-B7CB-4242-8182-FF32B6C83B02}"/>
    <dgm:cxn modelId="{5B32EB3D-F676-4FEE-91BD-669FBB5DE9D9}" type="presOf" srcId="{D90DB8B4-5642-4D93-A976-2E2E7958CDC1}" destId="{926490DA-BDD3-46A1-9A25-96B4556090D4}" srcOrd="0" destOrd="0" presId="urn:microsoft.com/office/officeart/2005/8/layout/vProcess5"/>
    <dgm:cxn modelId="{5B80F65E-4DA4-44E8-BB83-DC7CB9EBA68C}" type="presOf" srcId="{8D681CCB-196B-4B78-B552-06F899F464F2}" destId="{53563493-5E36-4765-B4B3-ADD17AFA6CE8}" srcOrd="1" destOrd="0" presId="urn:microsoft.com/office/officeart/2005/8/layout/vProcess5"/>
    <dgm:cxn modelId="{DC156541-39BC-43A7-9913-3FD18804A1C6}" type="presOf" srcId="{8D681CCB-196B-4B78-B552-06F899F464F2}" destId="{6F447780-7AA0-4095-AB00-862221BD0FD6}" srcOrd="0" destOrd="0" presId="urn:microsoft.com/office/officeart/2005/8/layout/vProcess5"/>
    <dgm:cxn modelId="{48A21D6F-A8D1-4364-8F61-87FB5BD85230}" srcId="{4C3625D6-213A-47B6-9C78-217508812454}" destId="{5B7A76E8-65AA-4A2C-BDDF-3BBD2AEB30A3}" srcOrd="2" destOrd="0" parTransId="{E1254F6B-EDD6-4558-A8D1-E88562D6A73C}" sibTransId="{F0CD3938-3F9F-4E2C-8D88-C2B8D2E780F3}"/>
    <dgm:cxn modelId="{40D25A72-6DDD-4395-AA4E-BFFA295942C7}" type="presOf" srcId="{F26814E9-12BB-4E84-9CCA-071D13E8D8F5}" destId="{AAF813E5-C4C1-49A6-88A4-83DA79193EF9}" srcOrd="0" destOrd="0" presId="urn:microsoft.com/office/officeart/2005/8/layout/vProcess5"/>
    <dgm:cxn modelId="{F9BE0574-7AE5-4EA9-B3EB-E00DAA6DE8EA}" type="presOf" srcId="{5ED07CF8-286A-472A-8C21-5D56CC514CFB}" destId="{D6697FB1-3620-4FC6-8C6C-459ABA43EAFB}" srcOrd="1" destOrd="0" presId="urn:microsoft.com/office/officeart/2005/8/layout/vProcess5"/>
    <dgm:cxn modelId="{BF1BCF5A-F095-4449-AEC4-5CEF4DA800D5}" srcId="{4C3625D6-213A-47B6-9C78-217508812454}" destId="{64A0885F-0A30-4B01-BB34-CADDFF9CB026}" srcOrd="1" destOrd="0" parTransId="{8749C95B-4027-4904-817C-810466E1B720}" sibTransId="{EE031627-6EC4-4900-AA42-164CADF59128}"/>
    <dgm:cxn modelId="{61B6197B-81D2-4694-AC3F-790142CFAEA7}" type="presOf" srcId="{5B7A76E8-65AA-4A2C-BDDF-3BBD2AEB30A3}" destId="{22739C54-C5E4-4D23-87FB-324AA0B926AC}" srcOrd="1" destOrd="0" presId="urn:microsoft.com/office/officeart/2005/8/layout/vProcess5"/>
    <dgm:cxn modelId="{69D7509D-ABF1-4D34-9580-EC773F0CF002}" type="presOf" srcId="{F0CD3938-3F9F-4E2C-8D88-C2B8D2E780F3}" destId="{305CEFA5-CBEE-403C-ABB0-992174D28B28}" srcOrd="0" destOrd="0" presId="urn:microsoft.com/office/officeart/2005/8/layout/vProcess5"/>
    <dgm:cxn modelId="{438635A7-30A4-411D-9098-4DA4F5B59525}" type="presOf" srcId="{5ED07CF8-286A-472A-8C21-5D56CC514CFB}" destId="{0BC9A3C9-9D7D-4E48-B3F4-D80079F626F6}" srcOrd="0" destOrd="0" presId="urn:microsoft.com/office/officeart/2005/8/layout/vProcess5"/>
    <dgm:cxn modelId="{5CBC43B1-9B37-488A-B89E-751BF093DCD1}" type="presOf" srcId="{EE031627-6EC4-4900-AA42-164CADF59128}" destId="{46956EED-AFB1-4492-93E0-6CBD7586E73A}" srcOrd="0" destOrd="0" presId="urn:microsoft.com/office/officeart/2005/8/layout/vProcess5"/>
    <dgm:cxn modelId="{A0CE9FE6-087C-45AA-B097-1910B16FE9DF}" type="presOf" srcId="{4C3625D6-213A-47B6-9C78-217508812454}" destId="{D90A9E82-C053-4094-9851-4B0D3FCCC152}" srcOrd="0" destOrd="0" presId="urn:microsoft.com/office/officeart/2005/8/layout/vProcess5"/>
    <dgm:cxn modelId="{557302E8-3F26-4C47-9A06-18A466C242F7}" srcId="{4C3625D6-213A-47B6-9C78-217508812454}" destId="{83D5622E-56AA-434D-9088-130E674EBAE1}" srcOrd="3" destOrd="0" parTransId="{4EC91DD7-CF00-4554-95A7-6D55277E68DD}" sibTransId="{D90DB8B4-5642-4D93-A976-2E2E7958CDC1}"/>
    <dgm:cxn modelId="{63B81EE8-FFD4-4510-B049-29B6C74A0B1E}" type="presOf" srcId="{64A0885F-0A30-4B01-BB34-CADDFF9CB026}" destId="{34BF72C5-FFE2-42A5-B927-59B1993B051D}" srcOrd="1" destOrd="0" presId="urn:microsoft.com/office/officeart/2005/8/layout/vProcess5"/>
    <dgm:cxn modelId="{91D06AEA-569F-4859-BDD2-0304E0D0D55D}" srcId="{4C3625D6-213A-47B6-9C78-217508812454}" destId="{8D681CCB-196B-4B78-B552-06F899F464F2}" srcOrd="0" destOrd="0" parTransId="{0D3AED35-1AF5-457A-B339-196C5D136649}" sibTransId="{F26814E9-12BB-4E84-9CCA-071D13E8D8F5}"/>
    <dgm:cxn modelId="{F6C6E5F1-AD9A-4572-8070-6E3D3AB982EC}" type="presOf" srcId="{5B7A76E8-65AA-4A2C-BDDF-3BBD2AEB30A3}" destId="{2FFBC0C1-6769-4B4A-BA44-7AE7CF8BA88F}" srcOrd="0" destOrd="0" presId="urn:microsoft.com/office/officeart/2005/8/layout/vProcess5"/>
    <dgm:cxn modelId="{A9B05EF6-3F1A-49CC-91DE-E35469586ED4}" type="presOf" srcId="{83D5622E-56AA-434D-9088-130E674EBAE1}" destId="{30F0368F-F713-49B4-BDA8-83442A86B1B7}" srcOrd="1" destOrd="0" presId="urn:microsoft.com/office/officeart/2005/8/layout/vProcess5"/>
    <dgm:cxn modelId="{4445E463-35D4-4DE9-A2D7-6E2B505C6AB9}" type="presParOf" srcId="{D90A9E82-C053-4094-9851-4B0D3FCCC152}" destId="{5D2A0B99-060A-4F9D-B363-7490641BAF5E}" srcOrd="0" destOrd="0" presId="urn:microsoft.com/office/officeart/2005/8/layout/vProcess5"/>
    <dgm:cxn modelId="{14058263-FA9B-4D06-AF70-02BD4DAFEAEE}" type="presParOf" srcId="{D90A9E82-C053-4094-9851-4B0D3FCCC152}" destId="{6F447780-7AA0-4095-AB00-862221BD0FD6}" srcOrd="1" destOrd="0" presId="urn:microsoft.com/office/officeart/2005/8/layout/vProcess5"/>
    <dgm:cxn modelId="{55A5E00F-14D7-4729-9E76-B2D19012D43A}" type="presParOf" srcId="{D90A9E82-C053-4094-9851-4B0D3FCCC152}" destId="{85BFF7AC-E474-4B8C-8494-21A00299F917}" srcOrd="2" destOrd="0" presId="urn:microsoft.com/office/officeart/2005/8/layout/vProcess5"/>
    <dgm:cxn modelId="{818B2533-4BEB-4EEC-A2B4-EC305F3E5740}" type="presParOf" srcId="{D90A9E82-C053-4094-9851-4B0D3FCCC152}" destId="{2FFBC0C1-6769-4B4A-BA44-7AE7CF8BA88F}" srcOrd="3" destOrd="0" presId="urn:microsoft.com/office/officeart/2005/8/layout/vProcess5"/>
    <dgm:cxn modelId="{5FFC219D-3653-4CC5-B307-8552DAB17137}" type="presParOf" srcId="{D90A9E82-C053-4094-9851-4B0D3FCCC152}" destId="{F44A8DD4-D865-4353-9B70-D85877E6C260}" srcOrd="4" destOrd="0" presId="urn:microsoft.com/office/officeart/2005/8/layout/vProcess5"/>
    <dgm:cxn modelId="{8F47E41B-48C1-4BCA-AFE7-1B858583B8B1}" type="presParOf" srcId="{D90A9E82-C053-4094-9851-4B0D3FCCC152}" destId="{0BC9A3C9-9D7D-4E48-B3F4-D80079F626F6}" srcOrd="5" destOrd="0" presId="urn:microsoft.com/office/officeart/2005/8/layout/vProcess5"/>
    <dgm:cxn modelId="{D6CF3399-9B42-4477-A4DC-F402A2B1D872}" type="presParOf" srcId="{D90A9E82-C053-4094-9851-4B0D3FCCC152}" destId="{AAF813E5-C4C1-49A6-88A4-83DA79193EF9}" srcOrd="6" destOrd="0" presId="urn:microsoft.com/office/officeart/2005/8/layout/vProcess5"/>
    <dgm:cxn modelId="{AD269F13-40B6-4DBD-AE54-B2385361158B}" type="presParOf" srcId="{D90A9E82-C053-4094-9851-4B0D3FCCC152}" destId="{46956EED-AFB1-4492-93E0-6CBD7586E73A}" srcOrd="7" destOrd="0" presId="urn:microsoft.com/office/officeart/2005/8/layout/vProcess5"/>
    <dgm:cxn modelId="{17A2C385-FD3B-4D5B-B111-2916A3FCAD30}" type="presParOf" srcId="{D90A9E82-C053-4094-9851-4B0D3FCCC152}" destId="{305CEFA5-CBEE-403C-ABB0-992174D28B28}" srcOrd="8" destOrd="0" presId="urn:microsoft.com/office/officeart/2005/8/layout/vProcess5"/>
    <dgm:cxn modelId="{936873CF-BF61-4CE6-9D84-3A9AE105877C}" type="presParOf" srcId="{D90A9E82-C053-4094-9851-4B0D3FCCC152}" destId="{926490DA-BDD3-46A1-9A25-96B4556090D4}" srcOrd="9" destOrd="0" presId="urn:microsoft.com/office/officeart/2005/8/layout/vProcess5"/>
    <dgm:cxn modelId="{6104D0A3-D33B-4C61-910C-048DB6FFFCDB}" type="presParOf" srcId="{D90A9E82-C053-4094-9851-4B0D3FCCC152}" destId="{53563493-5E36-4765-B4B3-ADD17AFA6CE8}" srcOrd="10" destOrd="0" presId="urn:microsoft.com/office/officeart/2005/8/layout/vProcess5"/>
    <dgm:cxn modelId="{A357FA1C-65DB-4EAD-9C89-A422C97D5E79}" type="presParOf" srcId="{D90A9E82-C053-4094-9851-4B0D3FCCC152}" destId="{34BF72C5-FFE2-42A5-B927-59B1993B051D}" srcOrd="11" destOrd="0" presId="urn:microsoft.com/office/officeart/2005/8/layout/vProcess5"/>
    <dgm:cxn modelId="{20D36BA2-2CB1-482A-8295-60CB8FBC307A}" type="presParOf" srcId="{D90A9E82-C053-4094-9851-4B0D3FCCC152}" destId="{22739C54-C5E4-4D23-87FB-324AA0B926AC}" srcOrd="12" destOrd="0" presId="urn:microsoft.com/office/officeart/2005/8/layout/vProcess5"/>
    <dgm:cxn modelId="{CDFA5391-FD40-4C76-B384-27D3A8AC995C}" type="presParOf" srcId="{D90A9E82-C053-4094-9851-4B0D3FCCC152}" destId="{30F0368F-F713-49B4-BDA8-83442A86B1B7}" srcOrd="13" destOrd="0" presId="urn:microsoft.com/office/officeart/2005/8/layout/vProcess5"/>
    <dgm:cxn modelId="{0A2AD19F-3780-4FF0-A0B4-7884C1E7A204}" type="presParOf" srcId="{D90A9E82-C053-4094-9851-4B0D3FCCC152}" destId="{D6697FB1-3620-4FC6-8C6C-459ABA43EAF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79D48-31C5-4F67-B0DE-C7DA45F5067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C5A720E-9A9C-4599-9B78-974DF7579C9E}">
      <dgm:prSet/>
      <dgm:spPr/>
      <dgm:t>
        <a:bodyPr/>
        <a:lstStyle/>
        <a:p>
          <a:r>
            <a:rPr lang="es-ES"/>
            <a:t>Utliza aplicaciones prediseñadas y moduladas</a:t>
          </a:r>
          <a:endParaRPr lang="en-US"/>
        </a:p>
      </dgm:t>
    </dgm:pt>
    <dgm:pt modelId="{5DB2F139-52E8-4033-8DCC-BD42EBA691D1}" type="parTrans" cxnId="{CF59325D-D619-4988-A7C0-F1BA326096B7}">
      <dgm:prSet/>
      <dgm:spPr/>
      <dgm:t>
        <a:bodyPr/>
        <a:lstStyle/>
        <a:p>
          <a:endParaRPr lang="en-US"/>
        </a:p>
      </dgm:t>
    </dgm:pt>
    <dgm:pt modelId="{A119BC8C-E764-42B6-80EB-64BB3DBD48BB}" type="sibTrans" cxnId="{CF59325D-D619-4988-A7C0-F1BA326096B7}">
      <dgm:prSet/>
      <dgm:spPr/>
      <dgm:t>
        <a:bodyPr/>
        <a:lstStyle/>
        <a:p>
          <a:endParaRPr lang="en-US"/>
        </a:p>
      </dgm:t>
    </dgm:pt>
    <dgm:pt modelId="{EA628F8E-8AB9-49E3-AECC-9881A5674015}">
      <dgm:prSet/>
      <dgm:spPr/>
      <dgm:t>
        <a:bodyPr/>
        <a:lstStyle/>
        <a:p>
          <a:r>
            <a:rPr lang="es-ES"/>
            <a:t>Se conectan las conexiones de manera integra</a:t>
          </a:r>
          <a:endParaRPr lang="en-US"/>
        </a:p>
      </dgm:t>
    </dgm:pt>
    <dgm:pt modelId="{7F5CF98A-DA0D-4FF8-9470-73630E2C2D4A}" type="parTrans" cxnId="{25CDAEA0-4D44-4096-850B-1AB2910B1947}">
      <dgm:prSet/>
      <dgm:spPr/>
      <dgm:t>
        <a:bodyPr/>
        <a:lstStyle/>
        <a:p>
          <a:endParaRPr lang="en-US"/>
        </a:p>
      </dgm:t>
    </dgm:pt>
    <dgm:pt modelId="{75799265-3171-4A54-B619-B38A138515E4}" type="sibTrans" cxnId="{25CDAEA0-4D44-4096-850B-1AB2910B1947}">
      <dgm:prSet/>
      <dgm:spPr/>
      <dgm:t>
        <a:bodyPr/>
        <a:lstStyle/>
        <a:p>
          <a:endParaRPr lang="en-US"/>
        </a:p>
      </dgm:t>
    </dgm:pt>
    <dgm:pt modelId="{22661D98-0527-494B-8BFB-CBB97652591E}">
      <dgm:prSet/>
      <dgm:spPr/>
      <dgm:t>
        <a:bodyPr/>
        <a:lstStyle/>
        <a:p>
          <a:r>
            <a:rPr lang="es-ES"/>
            <a:t>Acelera la implementacion y la incorporación</a:t>
          </a:r>
          <a:endParaRPr lang="en-US"/>
        </a:p>
      </dgm:t>
    </dgm:pt>
    <dgm:pt modelId="{C14A3582-27E5-4096-9776-92570CBE8FFD}" type="parTrans" cxnId="{3BEA644B-BFE5-47A0-A36B-3F634760A84C}">
      <dgm:prSet/>
      <dgm:spPr/>
      <dgm:t>
        <a:bodyPr/>
        <a:lstStyle/>
        <a:p>
          <a:endParaRPr lang="en-US"/>
        </a:p>
      </dgm:t>
    </dgm:pt>
    <dgm:pt modelId="{89B55ECA-F136-4056-A4F1-D7DD5A89A177}" type="sibTrans" cxnId="{3BEA644B-BFE5-47A0-A36B-3F634760A84C}">
      <dgm:prSet/>
      <dgm:spPr/>
      <dgm:t>
        <a:bodyPr/>
        <a:lstStyle/>
        <a:p>
          <a:endParaRPr lang="en-US"/>
        </a:p>
      </dgm:t>
    </dgm:pt>
    <dgm:pt modelId="{D5CA5E3D-D68F-4A1D-99BF-F85FEF166F3B}">
      <dgm:prSet/>
      <dgm:spPr/>
      <dgm:t>
        <a:bodyPr/>
        <a:lstStyle/>
        <a:p>
          <a:r>
            <a:rPr lang="es-ES"/>
            <a:t>Acceso a los base de datos en todas partes</a:t>
          </a:r>
          <a:endParaRPr lang="en-US"/>
        </a:p>
      </dgm:t>
    </dgm:pt>
    <dgm:pt modelId="{11EC4E3A-1E31-41B5-8C11-AF54BCB2C909}" type="parTrans" cxnId="{9680EBCF-9DA4-4DE8-95FA-B912F08F392F}">
      <dgm:prSet/>
      <dgm:spPr/>
      <dgm:t>
        <a:bodyPr/>
        <a:lstStyle/>
        <a:p>
          <a:endParaRPr lang="en-US"/>
        </a:p>
      </dgm:t>
    </dgm:pt>
    <dgm:pt modelId="{682F0DAA-3F66-4F46-B045-BF09D8399786}" type="sibTrans" cxnId="{9680EBCF-9DA4-4DE8-95FA-B912F08F392F}">
      <dgm:prSet/>
      <dgm:spPr/>
      <dgm:t>
        <a:bodyPr/>
        <a:lstStyle/>
        <a:p>
          <a:endParaRPr lang="en-US"/>
        </a:p>
      </dgm:t>
    </dgm:pt>
    <dgm:pt modelId="{051CC694-CD85-469D-A437-49E21AAACAB3}">
      <dgm:prSet/>
      <dgm:spPr/>
      <dgm:t>
        <a:bodyPr/>
        <a:lstStyle/>
        <a:p>
          <a:r>
            <a:rPr lang="es-ES"/>
            <a:t>Genera conocimientos sin parar</a:t>
          </a:r>
          <a:endParaRPr lang="en-US"/>
        </a:p>
      </dgm:t>
    </dgm:pt>
    <dgm:pt modelId="{4E0F40FA-029F-477B-B20C-83C9DD4C9672}" type="parTrans" cxnId="{BF37BC48-E651-431B-8DCD-5635055E3B41}">
      <dgm:prSet/>
      <dgm:spPr/>
      <dgm:t>
        <a:bodyPr/>
        <a:lstStyle/>
        <a:p>
          <a:endParaRPr lang="en-US"/>
        </a:p>
      </dgm:t>
    </dgm:pt>
    <dgm:pt modelId="{B437CF72-720A-495C-B0D8-4D8807ECBA3B}" type="sibTrans" cxnId="{BF37BC48-E651-431B-8DCD-5635055E3B41}">
      <dgm:prSet/>
      <dgm:spPr/>
      <dgm:t>
        <a:bodyPr/>
        <a:lstStyle/>
        <a:p>
          <a:endParaRPr lang="en-US"/>
        </a:p>
      </dgm:t>
    </dgm:pt>
    <dgm:pt modelId="{86A1865E-BEAD-4C5E-99F9-928151F22A3A}">
      <dgm:prSet/>
      <dgm:spPr/>
      <dgm:t>
        <a:bodyPr/>
        <a:lstStyle/>
        <a:p>
          <a:r>
            <a:rPr lang="es-ES"/>
            <a:t>Proteje a la empresa</a:t>
          </a:r>
          <a:endParaRPr lang="en-US"/>
        </a:p>
      </dgm:t>
    </dgm:pt>
    <dgm:pt modelId="{8F42110E-298B-4098-89E1-D0FE30C62CCA}" type="parTrans" cxnId="{A227E8EA-EDBF-4ACB-9D95-3CD43E00F76C}">
      <dgm:prSet/>
      <dgm:spPr/>
      <dgm:t>
        <a:bodyPr/>
        <a:lstStyle/>
        <a:p>
          <a:endParaRPr lang="en-US"/>
        </a:p>
      </dgm:t>
    </dgm:pt>
    <dgm:pt modelId="{F8175398-82EB-4BFF-8951-A2EC3366F609}" type="sibTrans" cxnId="{A227E8EA-EDBF-4ACB-9D95-3CD43E00F76C}">
      <dgm:prSet/>
      <dgm:spPr/>
      <dgm:t>
        <a:bodyPr/>
        <a:lstStyle/>
        <a:p>
          <a:endParaRPr lang="en-US"/>
        </a:p>
      </dgm:t>
    </dgm:pt>
    <dgm:pt modelId="{5A3BD5CC-BA80-4040-AD97-A217D4683B97}" type="pres">
      <dgm:prSet presAssocID="{00C79D48-31C5-4F67-B0DE-C7DA45F50675}" presName="vert0" presStyleCnt="0">
        <dgm:presLayoutVars>
          <dgm:dir/>
          <dgm:animOne val="branch"/>
          <dgm:animLvl val="lvl"/>
        </dgm:presLayoutVars>
      </dgm:prSet>
      <dgm:spPr/>
    </dgm:pt>
    <dgm:pt modelId="{91CA13B8-653D-4CD8-8345-79DB39AD9651}" type="pres">
      <dgm:prSet presAssocID="{9C5A720E-9A9C-4599-9B78-974DF7579C9E}" presName="thickLine" presStyleLbl="alignNode1" presStyleIdx="0" presStyleCnt="6"/>
      <dgm:spPr/>
    </dgm:pt>
    <dgm:pt modelId="{511DD335-AD1B-4BE5-947B-2F1042983904}" type="pres">
      <dgm:prSet presAssocID="{9C5A720E-9A9C-4599-9B78-974DF7579C9E}" presName="horz1" presStyleCnt="0"/>
      <dgm:spPr/>
    </dgm:pt>
    <dgm:pt modelId="{AB3DFAD4-6CA9-4107-A429-49DDCD02A662}" type="pres">
      <dgm:prSet presAssocID="{9C5A720E-9A9C-4599-9B78-974DF7579C9E}" presName="tx1" presStyleLbl="revTx" presStyleIdx="0" presStyleCnt="6"/>
      <dgm:spPr/>
    </dgm:pt>
    <dgm:pt modelId="{8A5D65C7-663D-4438-B80E-C9C681F08B47}" type="pres">
      <dgm:prSet presAssocID="{9C5A720E-9A9C-4599-9B78-974DF7579C9E}" presName="vert1" presStyleCnt="0"/>
      <dgm:spPr/>
    </dgm:pt>
    <dgm:pt modelId="{CC5D02A3-29C3-4510-906B-46BEE5A152CA}" type="pres">
      <dgm:prSet presAssocID="{EA628F8E-8AB9-49E3-AECC-9881A5674015}" presName="thickLine" presStyleLbl="alignNode1" presStyleIdx="1" presStyleCnt="6"/>
      <dgm:spPr/>
    </dgm:pt>
    <dgm:pt modelId="{745D119F-BCE9-4401-9765-CFA436C7C449}" type="pres">
      <dgm:prSet presAssocID="{EA628F8E-8AB9-49E3-AECC-9881A5674015}" presName="horz1" presStyleCnt="0"/>
      <dgm:spPr/>
    </dgm:pt>
    <dgm:pt modelId="{FB970AEA-A241-4993-A50B-CA92FB96DFF1}" type="pres">
      <dgm:prSet presAssocID="{EA628F8E-8AB9-49E3-AECC-9881A5674015}" presName="tx1" presStyleLbl="revTx" presStyleIdx="1" presStyleCnt="6"/>
      <dgm:spPr/>
    </dgm:pt>
    <dgm:pt modelId="{B640E50D-04B3-449F-9F07-0603F3AAFD84}" type="pres">
      <dgm:prSet presAssocID="{EA628F8E-8AB9-49E3-AECC-9881A5674015}" presName="vert1" presStyleCnt="0"/>
      <dgm:spPr/>
    </dgm:pt>
    <dgm:pt modelId="{D3EECE70-EFC8-4429-932A-13CC3348ADF1}" type="pres">
      <dgm:prSet presAssocID="{22661D98-0527-494B-8BFB-CBB97652591E}" presName="thickLine" presStyleLbl="alignNode1" presStyleIdx="2" presStyleCnt="6"/>
      <dgm:spPr/>
    </dgm:pt>
    <dgm:pt modelId="{895975AB-AA80-4B4C-BA59-225E3083E53A}" type="pres">
      <dgm:prSet presAssocID="{22661D98-0527-494B-8BFB-CBB97652591E}" presName="horz1" presStyleCnt="0"/>
      <dgm:spPr/>
    </dgm:pt>
    <dgm:pt modelId="{87AAC89D-3884-4C3F-A72A-32AA64C1E7A5}" type="pres">
      <dgm:prSet presAssocID="{22661D98-0527-494B-8BFB-CBB97652591E}" presName="tx1" presStyleLbl="revTx" presStyleIdx="2" presStyleCnt="6"/>
      <dgm:spPr/>
    </dgm:pt>
    <dgm:pt modelId="{B74044CC-D5B7-4DA1-9961-6147684117E3}" type="pres">
      <dgm:prSet presAssocID="{22661D98-0527-494B-8BFB-CBB97652591E}" presName="vert1" presStyleCnt="0"/>
      <dgm:spPr/>
    </dgm:pt>
    <dgm:pt modelId="{07F3760E-21E9-4581-8F12-EE1CFFBAAFBA}" type="pres">
      <dgm:prSet presAssocID="{D5CA5E3D-D68F-4A1D-99BF-F85FEF166F3B}" presName="thickLine" presStyleLbl="alignNode1" presStyleIdx="3" presStyleCnt="6"/>
      <dgm:spPr/>
    </dgm:pt>
    <dgm:pt modelId="{B38BFB64-2842-47A1-A01D-5F201C33DD74}" type="pres">
      <dgm:prSet presAssocID="{D5CA5E3D-D68F-4A1D-99BF-F85FEF166F3B}" presName="horz1" presStyleCnt="0"/>
      <dgm:spPr/>
    </dgm:pt>
    <dgm:pt modelId="{2F97D8BF-2A5F-4AF0-88D5-F350735B1686}" type="pres">
      <dgm:prSet presAssocID="{D5CA5E3D-D68F-4A1D-99BF-F85FEF166F3B}" presName="tx1" presStyleLbl="revTx" presStyleIdx="3" presStyleCnt="6"/>
      <dgm:spPr/>
    </dgm:pt>
    <dgm:pt modelId="{B7ED92BB-1AB0-4369-A144-BDFF3CE87319}" type="pres">
      <dgm:prSet presAssocID="{D5CA5E3D-D68F-4A1D-99BF-F85FEF166F3B}" presName="vert1" presStyleCnt="0"/>
      <dgm:spPr/>
    </dgm:pt>
    <dgm:pt modelId="{241F9D84-330D-4B4B-A786-01C27ABE3C7A}" type="pres">
      <dgm:prSet presAssocID="{051CC694-CD85-469D-A437-49E21AAACAB3}" presName="thickLine" presStyleLbl="alignNode1" presStyleIdx="4" presStyleCnt="6"/>
      <dgm:spPr/>
    </dgm:pt>
    <dgm:pt modelId="{93C3C326-1687-47EA-A4F4-190CBDF7BBCD}" type="pres">
      <dgm:prSet presAssocID="{051CC694-CD85-469D-A437-49E21AAACAB3}" presName="horz1" presStyleCnt="0"/>
      <dgm:spPr/>
    </dgm:pt>
    <dgm:pt modelId="{B03CC4B2-29B8-405E-B064-B8A2001C8C89}" type="pres">
      <dgm:prSet presAssocID="{051CC694-CD85-469D-A437-49E21AAACAB3}" presName="tx1" presStyleLbl="revTx" presStyleIdx="4" presStyleCnt="6"/>
      <dgm:spPr/>
    </dgm:pt>
    <dgm:pt modelId="{28138DD7-D363-4AC3-9A38-6CF3701B74E7}" type="pres">
      <dgm:prSet presAssocID="{051CC694-CD85-469D-A437-49E21AAACAB3}" presName="vert1" presStyleCnt="0"/>
      <dgm:spPr/>
    </dgm:pt>
    <dgm:pt modelId="{27C1BB18-6B72-4402-B82A-EC3C02609CDB}" type="pres">
      <dgm:prSet presAssocID="{86A1865E-BEAD-4C5E-99F9-928151F22A3A}" presName="thickLine" presStyleLbl="alignNode1" presStyleIdx="5" presStyleCnt="6"/>
      <dgm:spPr/>
    </dgm:pt>
    <dgm:pt modelId="{D9671754-1ED1-4DEF-8251-5D3EDF25C3ED}" type="pres">
      <dgm:prSet presAssocID="{86A1865E-BEAD-4C5E-99F9-928151F22A3A}" presName="horz1" presStyleCnt="0"/>
      <dgm:spPr/>
    </dgm:pt>
    <dgm:pt modelId="{17CC3F27-FE1A-4F08-B53D-094AD83EAF1E}" type="pres">
      <dgm:prSet presAssocID="{86A1865E-BEAD-4C5E-99F9-928151F22A3A}" presName="tx1" presStyleLbl="revTx" presStyleIdx="5" presStyleCnt="6"/>
      <dgm:spPr/>
    </dgm:pt>
    <dgm:pt modelId="{16CC734F-AB27-4902-B0F7-75B6BFD2A7E5}" type="pres">
      <dgm:prSet presAssocID="{86A1865E-BEAD-4C5E-99F9-928151F22A3A}" presName="vert1" presStyleCnt="0"/>
      <dgm:spPr/>
    </dgm:pt>
  </dgm:ptLst>
  <dgm:cxnLst>
    <dgm:cxn modelId="{03CBA315-796E-4BA4-9F94-6ED6B97A6BDF}" type="presOf" srcId="{86A1865E-BEAD-4C5E-99F9-928151F22A3A}" destId="{17CC3F27-FE1A-4F08-B53D-094AD83EAF1E}" srcOrd="0" destOrd="0" presId="urn:microsoft.com/office/officeart/2008/layout/LinedList"/>
    <dgm:cxn modelId="{CF59325D-D619-4988-A7C0-F1BA326096B7}" srcId="{00C79D48-31C5-4F67-B0DE-C7DA45F50675}" destId="{9C5A720E-9A9C-4599-9B78-974DF7579C9E}" srcOrd="0" destOrd="0" parTransId="{5DB2F139-52E8-4033-8DCC-BD42EBA691D1}" sibTransId="{A119BC8C-E764-42B6-80EB-64BB3DBD48BB}"/>
    <dgm:cxn modelId="{803D7162-DD15-41F9-B8A2-B12F3AE4CF32}" type="presOf" srcId="{D5CA5E3D-D68F-4A1D-99BF-F85FEF166F3B}" destId="{2F97D8BF-2A5F-4AF0-88D5-F350735B1686}" srcOrd="0" destOrd="0" presId="urn:microsoft.com/office/officeart/2008/layout/LinedList"/>
    <dgm:cxn modelId="{BF37BC48-E651-431B-8DCD-5635055E3B41}" srcId="{00C79D48-31C5-4F67-B0DE-C7DA45F50675}" destId="{051CC694-CD85-469D-A437-49E21AAACAB3}" srcOrd="4" destOrd="0" parTransId="{4E0F40FA-029F-477B-B20C-83C9DD4C9672}" sibTransId="{B437CF72-720A-495C-B0D8-4D8807ECBA3B}"/>
    <dgm:cxn modelId="{3BEA644B-BFE5-47A0-A36B-3F634760A84C}" srcId="{00C79D48-31C5-4F67-B0DE-C7DA45F50675}" destId="{22661D98-0527-494B-8BFB-CBB97652591E}" srcOrd="2" destOrd="0" parTransId="{C14A3582-27E5-4096-9776-92570CBE8FFD}" sibTransId="{89B55ECA-F136-4056-A4F1-D7DD5A89A177}"/>
    <dgm:cxn modelId="{AABAF254-2A59-4666-ABAE-97EC10CF81D4}" type="presOf" srcId="{EA628F8E-8AB9-49E3-AECC-9881A5674015}" destId="{FB970AEA-A241-4993-A50B-CA92FB96DFF1}" srcOrd="0" destOrd="0" presId="urn:microsoft.com/office/officeart/2008/layout/LinedList"/>
    <dgm:cxn modelId="{25CDAEA0-4D44-4096-850B-1AB2910B1947}" srcId="{00C79D48-31C5-4F67-B0DE-C7DA45F50675}" destId="{EA628F8E-8AB9-49E3-AECC-9881A5674015}" srcOrd="1" destOrd="0" parTransId="{7F5CF98A-DA0D-4FF8-9470-73630E2C2D4A}" sibTransId="{75799265-3171-4A54-B619-B38A138515E4}"/>
    <dgm:cxn modelId="{D9BE61AD-B4AA-4B54-BC45-2C3284F23A7F}" type="presOf" srcId="{9C5A720E-9A9C-4599-9B78-974DF7579C9E}" destId="{AB3DFAD4-6CA9-4107-A429-49DDCD02A662}" srcOrd="0" destOrd="0" presId="urn:microsoft.com/office/officeart/2008/layout/LinedList"/>
    <dgm:cxn modelId="{7C17FAAD-A4F8-4659-8356-4143B177579D}" type="presOf" srcId="{051CC694-CD85-469D-A437-49E21AAACAB3}" destId="{B03CC4B2-29B8-405E-B064-B8A2001C8C89}" srcOrd="0" destOrd="0" presId="urn:microsoft.com/office/officeart/2008/layout/LinedList"/>
    <dgm:cxn modelId="{9680EBCF-9DA4-4DE8-95FA-B912F08F392F}" srcId="{00C79D48-31C5-4F67-B0DE-C7DA45F50675}" destId="{D5CA5E3D-D68F-4A1D-99BF-F85FEF166F3B}" srcOrd="3" destOrd="0" parTransId="{11EC4E3A-1E31-41B5-8C11-AF54BCB2C909}" sibTransId="{682F0DAA-3F66-4F46-B045-BF09D8399786}"/>
    <dgm:cxn modelId="{A227E8EA-EDBF-4ACB-9D95-3CD43E00F76C}" srcId="{00C79D48-31C5-4F67-B0DE-C7DA45F50675}" destId="{86A1865E-BEAD-4C5E-99F9-928151F22A3A}" srcOrd="5" destOrd="0" parTransId="{8F42110E-298B-4098-89E1-D0FE30C62CCA}" sibTransId="{F8175398-82EB-4BFF-8951-A2EC3366F609}"/>
    <dgm:cxn modelId="{9FAFF8EE-CE8E-4400-B31B-62CB6ADDDFC5}" type="presOf" srcId="{00C79D48-31C5-4F67-B0DE-C7DA45F50675}" destId="{5A3BD5CC-BA80-4040-AD97-A217D4683B97}" srcOrd="0" destOrd="0" presId="urn:microsoft.com/office/officeart/2008/layout/LinedList"/>
    <dgm:cxn modelId="{EDD74EF7-CE60-4467-B8B1-07D5E127917A}" type="presOf" srcId="{22661D98-0527-494B-8BFB-CBB97652591E}" destId="{87AAC89D-3884-4C3F-A72A-32AA64C1E7A5}" srcOrd="0" destOrd="0" presId="urn:microsoft.com/office/officeart/2008/layout/LinedList"/>
    <dgm:cxn modelId="{87E082B7-E03E-417D-9037-94288966F30A}" type="presParOf" srcId="{5A3BD5CC-BA80-4040-AD97-A217D4683B97}" destId="{91CA13B8-653D-4CD8-8345-79DB39AD9651}" srcOrd="0" destOrd="0" presId="urn:microsoft.com/office/officeart/2008/layout/LinedList"/>
    <dgm:cxn modelId="{62E8E359-CD5D-4A2D-B7BC-D619DFF2CB6F}" type="presParOf" srcId="{5A3BD5CC-BA80-4040-AD97-A217D4683B97}" destId="{511DD335-AD1B-4BE5-947B-2F1042983904}" srcOrd="1" destOrd="0" presId="urn:microsoft.com/office/officeart/2008/layout/LinedList"/>
    <dgm:cxn modelId="{3A05D3A1-4E3E-498D-A34A-1FE3676C1A75}" type="presParOf" srcId="{511DD335-AD1B-4BE5-947B-2F1042983904}" destId="{AB3DFAD4-6CA9-4107-A429-49DDCD02A662}" srcOrd="0" destOrd="0" presId="urn:microsoft.com/office/officeart/2008/layout/LinedList"/>
    <dgm:cxn modelId="{A408EDB4-E2BD-469C-BED6-C0C042AD9346}" type="presParOf" srcId="{511DD335-AD1B-4BE5-947B-2F1042983904}" destId="{8A5D65C7-663D-4438-B80E-C9C681F08B47}" srcOrd="1" destOrd="0" presId="urn:microsoft.com/office/officeart/2008/layout/LinedList"/>
    <dgm:cxn modelId="{5421F047-D985-4225-8B06-1DE6901AF923}" type="presParOf" srcId="{5A3BD5CC-BA80-4040-AD97-A217D4683B97}" destId="{CC5D02A3-29C3-4510-906B-46BEE5A152CA}" srcOrd="2" destOrd="0" presId="urn:microsoft.com/office/officeart/2008/layout/LinedList"/>
    <dgm:cxn modelId="{36EC2EFF-509A-44C2-B094-986F9CEBC70F}" type="presParOf" srcId="{5A3BD5CC-BA80-4040-AD97-A217D4683B97}" destId="{745D119F-BCE9-4401-9765-CFA436C7C449}" srcOrd="3" destOrd="0" presId="urn:microsoft.com/office/officeart/2008/layout/LinedList"/>
    <dgm:cxn modelId="{7CD69A49-4B57-48D3-A895-E34465E2D697}" type="presParOf" srcId="{745D119F-BCE9-4401-9765-CFA436C7C449}" destId="{FB970AEA-A241-4993-A50B-CA92FB96DFF1}" srcOrd="0" destOrd="0" presId="urn:microsoft.com/office/officeart/2008/layout/LinedList"/>
    <dgm:cxn modelId="{104A1909-5073-4E2B-9135-46F1DA6E25C6}" type="presParOf" srcId="{745D119F-BCE9-4401-9765-CFA436C7C449}" destId="{B640E50D-04B3-449F-9F07-0603F3AAFD84}" srcOrd="1" destOrd="0" presId="urn:microsoft.com/office/officeart/2008/layout/LinedList"/>
    <dgm:cxn modelId="{D9822F0B-9C8E-40F8-A167-DBBE6B300AD1}" type="presParOf" srcId="{5A3BD5CC-BA80-4040-AD97-A217D4683B97}" destId="{D3EECE70-EFC8-4429-932A-13CC3348ADF1}" srcOrd="4" destOrd="0" presId="urn:microsoft.com/office/officeart/2008/layout/LinedList"/>
    <dgm:cxn modelId="{4DD593FE-8917-44F1-8FF1-F0F467079F7C}" type="presParOf" srcId="{5A3BD5CC-BA80-4040-AD97-A217D4683B97}" destId="{895975AB-AA80-4B4C-BA59-225E3083E53A}" srcOrd="5" destOrd="0" presId="urn:microsoft.com/office/officeart/2008/layout/LinedList"/>
    <dgm:cxn modelId="{DCEE7832-3D06-4F0B-91E0-185C012B8E9D}" type="presParOf" srcId="{895975AB-AA80-4B4C-BA59-225E3083E53A}" destId="{87AAC89D-3884-4C3F-A72A-32AA64C1E7A5}" srcOrd="0" destOrd="0" presId="urn:microsoft.com/office/officeart/2008/layout/LinedList"/>
    <dgm:cxn modelId="{74B3A904-18B9-4BF0-A23D-41E81DEC9903}" type="presParOf" srcId="{895975AB-AA80-4B4C-BA59-225E3083E53A}" destId="{B74044CC-D5B7-4DA1-9961-6147684117E3}" srcOrd="1" destOrd="0" presId="urn:microsoft.com/office/officeart/2008/layout/LinedList"/>
    <dgm:cxn modelId="{872B8579-995A-4CF3-ADCE-21DA37D2248B}" type="presParOf" srcId="{5A3BD5CC-BA80-4040-AD97-A217D4683B97}" destId="{07F3760E-21E9-4581-8F12-EE1CFFBAAFBA}" srcOrd="6" destOrd="0" presId="urn:microsoft.com/office/officeart/2008/layout/LinedList"/>
    <dgm:cxn modelId="{6BF86F1F-84BB-4F9F-8BE8-3270782A0970}" type="presParOf" srcId="{5A3BD5CC-BA80-4040-AD97-A217D4683B97}" destId="{B38BFB64-2842-47A1-A01D-5F201C33DD74}" srcOrd="7" destOrd="0" presId="urn:microsoft.com/office/officeart/2008/layout/LinedList"/>
    <dgm:cxn modelId="{BB2963EE-4404-4B0D-8EA5-DD8CFE818A50}" type="presParOf" srcId="{B38BFB64-2842-47A1-A01D-5F201C33DD74}" destId="{2F97D8BF-2A5F-4AF0-88D5-F350735B1686}" srcOrd="0" destOrd="0" presId="urn:microsoft.com/office/officeart/2008/layout/LinedList"/>
    <dgm:cxn modelId="{98989735-5438-4B9A-A6E7-2A093DB5E32C}" type="presParOf" srcId="{B38BFB64-2842-47A1-A01D-5F201C33DD74}" destId="{B7ED92BB-1AB0-4369-A144-BDFF3CE87319}" srcOrd="1" destOrd="0" presId="urn:microsoft.com/office/officeart/2008/layout/LinedList"/>
    <dgm:cxn modelId="{B1B2E348-D766-4FB8-99F7-1E211DCFC447}" type="presParOf" srcId="{5A3BD5CC-BA80-4040-AD97-A217D4683B97}" destId="{241F9D84-330D-4B4B-A786-01C27ABE3C7A}" srcOrd="8" destOrd="0" presId="urn:microsoft.com/office/officeart/2008/layout/LinedList"/>
    <dgm:cxn modelId="{21160629-7494-4518-AE0E-16084754F0E8}" type="presParOf" srcId="{5A3BD5CC-BA80-4040-AD97-A217D4683B97}" destId="{93C3C326-1687-47EA-A4F4-190CBDF7BBCD}" srcOrd="9" destOrd="0" presId="urn:microsoft.com/office/officeart/2008/layout/LinedList"/>
    <dgm:cxn modelId="{A31F4DAD-B91C-468A-88B1-56D343158E24}" type="presParOf" srcId="{93C3C326-1687-47EA-A4F4-190CBDF7BBCD}" destId="{B03CC4B2-29B8-405E-B064-B8A2001C8C89}" srcOrd="0" destOrd="0" presId="urn:microsoft.com/office/officeart/2008/layout/LinedList"/>
    <dgm:cxn modelId="{74BEA544-FA44-489E-AD7E-F3CF6707F390}" type="presParOf" srcId="{93C3C326-1687-47EA-A4F4-190CBDF7BBCD}" destId="{28138DD7-D363-4AC3-9A38-6CF3701B74E7}" srcOrd="1" destOrd="0" presId="urn:microsoft.com/office/officeart/2008/layout/LinedList"/>
    <dgm:cxn modelId="{29B2D196-222E-4875-949A-D1EA98A8FE83}" type="presParOf" srcId="{5A3BD5CC-BA80-4040-AD97-A217D4683B97}" destId="{27C1BB18-6B72-4402-B82A-EC3C02609CDB}" srcOrd="10" destOrd="0" presId="urn:microsoft.com/office/officeart/2008/layout/LinedList"/>
    <dgm:cxn modelId="{7ED01B45-67C9-4D93-A910-3C2FDC899DDE}" type="presParOf" srcId="{5A3BD5CC-BA80-4040-AD97-A217D4683B97}" destId="{D9671754-1ED1-4DEF-8251-5D3EDF25C3ED}" srcOrd="11" destOrd="0" presId="urn:microsoft.com/office/officeart/2008/layout/LinedList"/>
    <dgm:cxn modelId="{186FD46E-6953-42BC-ABF6-55DAD702B402}" type="presParOf" srcId="{D9671754-1ED1-4DEF-8251-5D3EDF25C3ED}" destId="{17CC3F27-FE1A-4F08-B53D-094AD83EAF1E}" srcOrd="0" destOrd="0" presId="urn:microsoft.com/office/officeart/2008/layout/LinedList"/>
    <dgm:cxn modelId="{EC2282C1-9851-40BE-AAA0-A25E018C8C5A}" type="presParOf" srcId="{D9671754-1ED1-4DEF-8251-5D3EDF25C3ED}" destId="{16CC734F-AB27-4902-B0F7-75B6BFD2A7E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D01B4-A4D3-48DA-93BD-A56A48E998DF}">
      <dsp:nvSpPr>
        <dsp:cNvPr id="0" name=""/>
        <dsp:cNvSpPr/>
      </dsp:nvSpPr>
      <dsp:spPr>
        <a:xfrm>
          <a:off x="0" y="1993"/>
          <a:ext cx="7812562" cy="8496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472D8-3BCA-403B-B445-CE48778D302F}">
      <dsp:nvSpPr>
        <dsp:cNvPr id="0" name=""/>
        <dsp:cNvSpPr/>
      </dsp:nvSpPr>
      <dsp:spPr>
        <a:xfrm>
          <a:off x="257020" y="193166"/>
          <a:ext cx="467310" cy="467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DBD9-0A7D-423E-AC6A-06D59F99594C}">
      <dsp:nvSpPr>
        <dsp:cNvPr id="0" name=""/>
        <dsp:cNvSpPr/>
      </dsp:nvSpPr>
      <dsp:spPr>
        <a:xfrm>
          <a:off x="981351" y="1993"/>
          <a:ext cx="6831210" cy="849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22" tIns="89922" rIns="89922" bIns="899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¿Qué es?</a:t>
          </a:r>
          <a:endParaRPr lang="en-US" sz="1900" kern="1200"/>
        </a:p>
      </dsp:txBody>
      <dsp:txXfrm>
        <a:off x="981351" y="1993"/>
        <a:ext cx="6831210" cy="849654"/>
      </dsp:txXfrm>
    </dsp:sp>
    <dsp:sp modelId="{F2E13818-0A2E-4448-B74F-F9034764A56A}">
      <dsp:nvSpPr>
        <dsp:cNvPr id="0" name=""/>
        <dsp:cNvSpPr/>
      </dsp:nvSpPr>
      <dsp:spPr>
        <a:xfrm>
          <a:off x="0" y="1064062"/>
          <a:ext cx="7812562" cy="8496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535E4-F826-42D6-A99E-462B04877AA8}">
      <dsp:nvSpPr>
        <dsp:cNvPr id="0" name=""/>
        <dsp:cNvSpPr/>
      </dsp:nvSpPr>
      <dsp:spPr>
        <a:xfrm>
          <a:off x="257020" y="1255234"/>
          <a:ext cx="467310" cy="467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66B82-6EBD-4CA9-91A3-50E5F9E28DCF}">
      <dsp:nvSpPr>
        <dsp:cNvPr id="0" name=""/>
        <dsp:cNvSpPr/>
      </dsp:nvSpPr>
      <dsp:spPr>
        <a:xfrm>
          <a:off x="981351" y="1064062"/>
          <a:ext cx="6831210" cy="849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22" tIns="89922" rIns="89922" bIns="899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Historia y antecedentes</a:t>
          </a:r>
          <a:endParaRPr lang="en-US" sz="1900" kern="1200"/>
        </a:p>
      </dsp:txBody>
      <dsp:txXfrm>
        <a:off x="981351" y="1064062"/>
        <a:ext cx="6831210" cy="849654"/>
      </dsp:txXfrm>
    </dsp:sp>
    <dsp:sp modelId="{ECDB1014-BADC-4652-8CB1-2FC7E58C2F64}">
      <dsp:nvSpPr>
        <dsp:cNvPr id="0" name=""/>
        <dsp:cNvSpPr/>
      </dsp:nvSpPr>
      <dsp:spPr>
        <a:xfrm>
          <a:off x="0" y="2126131"/>
          <a:ext cx="7812562" cy="8496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02D3E-1BD6-4C3B-97BA-B7E803DD1BD5}">
      <dsp:nvSpPr>
        <dsp:cNvPr id="0" name=""/>
        <dsp:cNvSpPr/>
      </dsp:nvSpPr>
      <dsp:spPr>
        <a:xfrm>
          <a:off x="257020" y="2317303"/>
          <a:ext cx="467310" cy="467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5A483-E883-47D3-9EEA-B8B54A8A538A}">
      <dsp:nvSpPr>
        <dsp:cNvPr id="0" name=""/>
        <dsp:cNvSpPr/>
      </dsp:nvSpPr>
      <dsp:spPr>
        <a:xfrm>
          <a:off x="981351" y="2126131"/>
          <a:ext cx="6831210" cy="849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22" tIns="89922" rIns="89922" bIns="899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Características</a:t>
          </a:r>
          <a:endParaRPr lang="en-US" sz="1900" kern="1200"/>
        </a:p>
      </dsp:txBody>
      <dsp:txXfrm>
        <a:off x="981351" y="2126131"/>
        <a:ext cx="6831210" cy="849654"/>
      </dsp:txXfrm>
    </dsp:sp>
    <dsp:sp modelId="{82871A28-6A08-41B7-BF78-D8D2E7B2C7D4}">
      <dsp:nvSpPr>
        <dsp:cNvPr id="0" name=""/>
        <dsp:cNvSpPr/>
      </dsp:nvSpPr>
      <dsp:spPr>
        <a:xfrm>
          <a:off x="0" y="3188199"/>
          <a:ext cx="7812562" cy="8496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E4E18-EF46-43A7-BE47-CE2437C8ED12}">
      <dsp:nvSpPr>
        <dsp:cNvPr id="0" name=""/>
        <dsp:cNvSpPr/>
      </dsp:nvSpPr>
      <dsp:spPr>
        <a:xfrm>
          <a:off x="257020" y="3379372"/>
          <a:ext cx="467310" cy="4673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BC61D-F840-4123-81FA-97C2A826BD2A}">
      <dsp:nvSpPr>
        <dsp:cNvPr id="0" name=""/>
        <dsp:cNvSpPr/>
      </dsp:nvSpPr>
      <dsp:spPr>
        <a:xfrm>
          <a:off x="981351" y="3188199"/>
          <a:ext cx="6831210" cy="849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22" tIns="89922" rIns="89922" bIns="899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Soluciones</a:t>
          </a:r>
          <a:endParaRPr lang="en-US" sz="1900" kern="1200"/>
        </a:p>
      </dsp:txBody>
      <dsp:txXfrm>
        <a:off x="981351" y="3188199"/>
        <a:ext cx="6831210" cy="849654"/>
      </dsp:txXfrm>
    </dsp:sp>
    <dsp:sp modelId="{96855B51-BA06-4493-98D3-734ACE66D097}">
      <dsp:nvSpPr>
        <dsp:cNvPr id="0" name=""/>
        <dsp:cNvSpPr/>
      </dsp:nvSpPr>
      <dsp:spPr>
        <a:xfrm>
          <a:off x="0" y="4250268"/>
          <a:ext cx="7812562" cy="8496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80682-7230-48FC-A41B-86D1D9CA1313}">
      <dsp:nvSpPr>
        <dsp:cNvPr id="0" name=""/>
        <dsp:cNvSpPr/>
      </dsp:nvSpPr>
      <dsp:spPr>
        <a:xfrm>
          <a:off x="257020" y="4441440"/>
          <a:ext cx="467310" cy="4673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52207-5C9E-4811-B68B-28837E46D7B5}">
      <dsp:nvSpPr>
        <dsp:cNvPr id="0" name=""/>
        <dsp:cNvSpPr/>
      </dsp:nvSpPr>
      <dsp:spPr>
        <a:xfrm>
          <a:off x="981351" y="4250268"/>
          <a:ext cx="6831210" cy="849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22" tIns="89922" rIns="89922" bIns="899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Casos prácticos</a:t>
          </a:r>
          <a:endParaRPr lang="en-US" sz="1900" kern="1200"/>
        </a:p>
      </dsp:txBody>
      <dsp:txXfrm>
        <a:off x="981351" y="4250268"/>
        <a:ext cx="6831210" cy="849654"/>
      </dsp:txXfrm>
    </dsp:sp>
    <dsp:sp modelId="{CEC4514F-C06B-4704-BA54-7E498F55A6E0}">
      <dsp:nvSpPr>
        <dsp:cNvPr id="0" name=""/>
        <dsp:cNvSpPr/>
      </dsp:nvSpPr>
      <dsp:spPr>
        <a:xfrm>
          <a:off x="0" y="5312337"/>
          <a:ext cx="7812562" cy="8496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6711E-61BC-4125-ABB3-6E1DD37A8260}">
      <dsp:nvSpPr>
        <dsp:cNvPr id="0" name=""/>
        <dsp:cNvSpPr/>
      </dsp:nvSpPr>
      <dsp:spPr>
        <a:xfrm>
          <a:off x="257020" y="5503509"/>
          <a:ext cx="467310" cy="4673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6D02D-E015-4D85-908F-4FDD14EDC2D4}">
      <dsp:nvSpPr>
        <dsp:cNvPr id="0" name=""/>
        <dsp:cNvSpPr/>
      </dsp:nvSpPr>
      <dsp:spPr>
        <a:xfrm>
          <a:off x="981351" y="5312337"/>
          <a:ext cx="6831210" cy="849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22" tIns="89922" rIns="89922" bIns="899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Clientes asociados</a:t>
          </a:r>
          <a:endParaRPr lang="en-US" sz="1900" kern="1200"/>
        </a:p>
      </dsp:txBody>
      <dsp:txXfrm>
        <a:off x="981351" y="5312337"/>
        <a:ext cx="6831210" cy="84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47780-7AA0-4095-AB00-862221BD0FD6}">
      <dsp:nvSpPr>
        <dsp:cNvPr id="0" name=""/>
        <dsp:cNvSpPr/>
      </dsp:nvSpPr>
      <dsp:spPr>
        <a:xfrm>
          <a:off x="0" y="0"/>
          <a:ext cx="8856643" cy="9765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1983 se funda la compañía PC&amp;C A/S de la mano de </a:t>
          </a:r>
          <a:r>
            <a:rPr lang="es-ES" sz="1400" kern="1200" err="1"/>
            <a:t>Jesper</a:t>
          </a:r>
          <a:r>
            <a:rPr lang="es-ES" sz="1400" kern="1200"/>
            <a:t> </a:t>
          </a:r>
          <a:r>
            <a:rPr lang="es-ES" sz="1400" kern="1200" err="1"/>
            <a:t>Balser</a:t>
          </a:r>
          <a:r>
            <a:rPr lang="es-ES" sz="1400" kern="1200"/>
            <a:t>, Peter </a:t>
          </a:r>
          <a:r>
            <a:rPr lang="es-ES" sz="1400" kern="1200" err="1"/>
            <a:t>Bang</a:t>
          </a:r>
          <a:r>
            <a:rPr lang="es-ES" sz="1400" kern="1200"/>
            <a:t> y </a:t>
          </a:r>
          <a:r>
            <a:rPr lang="es-ES" sz="1400" kern="1200" err="1"/>
            <a:t>Torben</a:t>
          </a:r>
          <a:r>
            <a:rPr lang="es-ES" sz="1400" kern="1200"/>
            <a:t> </a:t>
          </a:r>
          <a:r>
            <a:rPr lang="es-ES" sz="1400" kern="1200" err="1"/>
            <a:t>Wind</a:t>
          </a:r>
          <a:r>
            <a:rPr lang="es-ES" sz="1400" kern="1200"/>
            <a:t>, en Copenhague (Dinamarca).</a:t>
          </a:r>
          <a:endParaRPr lang="en-US" sz="1400" kern="1200"/>
        </a:p>
      </dsp:txBody>
      <dsp:txXfrm>
        <a:off x="28603" y="28603"/>
        <a:ext cx="7688580" cy="919371"/>
      </dsp:txXfrm>
    </dsp:sp>
    <dsp:sp modelId="{85BFF7AC-E474-4B8C-8494-21A00299F917}">
      <dsp:nvSpPr>
        <dsp:cNvPr id="0" name=""/>
        <dsp:cNvSpPr/>
      </dsp:nvSpPr>
      <dsp:spPr>
        <a:xfrm>
          <a:off x="661372" y="1112213"/>
          <a:ext cx="8856643" cy="9765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1995 Se produce el lanzamiento de Navision </a:t>
          </a:r>
          <a:r>
            <a:rPr lang="es-ES" sz="1400" kern="1200" err="1"/>
            <a:t>Financials</a:t>
          </a:r>
          <a:r>
            <a:rPr lang="es-ES" sz="1400" kern="1200"/>
            <a:t> 1.0, una solución de contabilidad basado en la plataforma cliente / servidor de Microsoft Windows de 32 bits. Lanzamiento de Navision </a:t>
          </a:r>
          <a:r>
            <a:rPr lang="es-ES" sz="1400" kern="1200" err="1"/>
            <a:t>Financials</a:t>
          </a:r>
          <a:r>
            <a:rPr lang="es-ES" sz="1400" kern="1200"/>
            <a:t>, versión adaptada a Windows 95 y Windows NT.</a:t>
          </a:r>
          <a:endParaRPr lang="en-US" sz="1400" kern="1200"/>
        </a:p>
      </dsp:txBody>
      <dsp:txXfrm>
        <a:off x="689975" y="1140816"/>
        <a:ext cx="7503289" cy="919371"/>
      </dsp:txXfrm>
    </dsp:sp>
    <dsp:sp modelId="{2FFBC0C1-6769-4B4A-BA44-7AE7CF8BA88F}">
      <dsp:nvSpPr>
        <dsp:cNvPr id="0" name=""/>
        <dsp:cNvSpPr/>
      </dsp:nvSpPr>
      <dsp:spPr>
        <a:xfrm>
          <a:off x="1322745" y="2224427"/>
          <a:ext cx="8856643" cy="9765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2002 </a:t>
          </a:r>
          <a:r>
            <a:rPr lang="es-ES" sz="1400" kern="1200" err="1"/>
            <a:t>NavisionDamgaard</a:t>
          </a:r>
          <a:r>
            <a:rPr lang="es-ES" sz="1400" kern="1200"/>
            <a:t> es adquirida por Microsoft, que incorpora las soluciones de estos en su cartera de Soluciones Microsoft Business.</a:t>
          </a:r>
          <a:endParaRPr lang="en-US" sz="1400" kern="1200">
            <a:latin typeface="Posterama"/>
          </a:endParaRPr>
        </a:p>
      </dsp:txBody>
      <dsp:txXfrm>
        <a:off x="1351348" y="2253030"/>
        <a:ext cx="7503289" cy="919371"/>
      </dsp:txXfrm>
    </dsp:sp>
    <dsp:sp modelId="{F44A8DD4-D865-4353-9B70-D85877E6C260}">
      <dsp:nvSpPr>
        <dsp:cNvPr id="0" name=""/>
        <dsp:cNvSpPr/>
      </dsp:nvSpPr>
      <dsp:spPr>
        <a:xfrm>
          <a:off x="1984118" y="3336641"/>
          <a:ext cx="8856643" cy="9765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>
              <a:latin typeface="Posterama"/>
            </a:rPr>
            <a:t> 2005 Microsoft</a:t>
          </a:r>
          <a:r>
            <a:rPr lang="es-ES" sz="1400" kern="1200"/>
            <a:t> cambia el nombre a los productos: Navision para ser Microsoft Dynamics NAV, Axapta se convierte en Microsoft Dynamics AX, Great Plains pasa a ser Microsoft Dynamics GP y Solomon pasa a ser Microsoft Dynamics SL..</a:t>
          </a:r>
        </a:p>
      </dsp:txBody>
      <dsp:txXfrm>
        <a:off x="2012721" y="3365244"/>
        <a:ext cx="7503289" cy="919371"/>
      </dsp:txXfrm>
    </dsp:sp>
    <dsp:sp modelId="{0BC9A3C9-9D7D-4E48-B3F4-D80079F626F6}">
      <dsp:nvSpPr>
        <dsp:cNvPr id="0" name=""/>
        <dsp:cNvSpPr/>
      </dsp:nvSpPr>
      <dsp:spPr>
        <a:xfrm>
          <a:off x="2645491" y="4448855"/>
          <a:ext cx="8856643" cy="9765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>
              <a:latin typeface="Posterama"/>
            </a:rPr>
            <a:t>2009 </a:t>
          </a:r>
          <a:r>
            <a:rPr lang="es-ES" sz="1400" kern="1200"/>
            <a:t>Microsoft lanzó Dynamics NAV donde cambia por completo la interfaz gráfica del sistema.</a:t>
          </a:r>
          <a:endParaRPr lang="es-ES" sz="1400" kern="1200">
            <a:latin typeface="Posterama"/>
          </a:endParaRPr>
        </a:p>
      </dsp:txBody>
      <dsp:txXfrm>
        <a:off x="2674094" y="4477458"/>
        <a:ext cx="7503289" cy="919371"/>
      </dsp:txXfrm>
    </dsp:sp>
    <dsp:sp modelId="{AAF813E5-C4C1-49A6-88A4-83DA79193EF9}">
      <dsp:nvSpPr>
        <dsp:cNvPr id="0" name=""/>
        <dsp:cNvSpPr/>
      </dsp:nvSpPr>
      <dsp:spPr>
        <a:xfrm>
          <a:off x="8221868" y="713444"/>
          <a:ext cx="634775" cy="63477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364692" y="713444"/>
        <a:ext cx="349127" cy="477668"/>
      </dsp:txXfrm>
    </dsp:sp>
    <dsp:sp modelId="{46956EED-AFB1-4492-93E0-6CBD7586E73A}">
      <dsp:nvSpPr>
        <dsp:cNvPr id="0" name=""/>
        <dsp:cNvSpPr/>
      </dsp:nvSpPr>
      <dsp:spPr>
        <a:xfrm>
          <a:off x="8883241" y="1825658"/>
          <a:ext cx="634775" cy="63477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026065" y="1825658"/>
        <a:ext cx="349127" cy="477668"/>
      </dsp:txXfrm>
    </dsp:sp>
    <dsp:sp modelId="{305CEFA5-CBEE-403C-ABB0-992174D28B28}">
      <dsp:nvSpPr>
        <dsp:cNvPr id="0" name=""/>
        <dsp:cNvSpPr/>
      </dsp:nvSpPr>
      <dsp:spPr>
        <a:xfrm>
          <a:off x="9544613" y="2921595"/>
          <a:ext cx="634775" cy="63477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687437" y="2921595"/>
        <a:ext cx="349127" cy="477668"/>
      </dsp:txXfrm>
    </dsp:sp>
    <dsp:sp modelId="{926490DA-BDD3-46A1-9A25-96B4556090D4}">
      <dsp:nvSpPr>
        <dsp:cNvPr id="0" name=""/>
        <dsp:cNvSpPr/>
      </dsp:nvSpPr>
      <dsp:spPr>
        <a:xfrm>
          <a:off x="10205986" y="4044660"/>
          <a:ext cx="634775" cy="63477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900" kern="1200"/>
        </a:p>
      </dsp:txBody>
      <dsp:txXfrm>
        <a:off x="10348810" y="4044660"/>
        <a:ext cx="349127" cy="4776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A13B8-653D-4CD8-8345-79DB39AD9651}">
      <dsp:nvSpPr>
        <dsp:cNvPr id="0" name=""/>
        <dsp:cNvSpPr/>
      </dsp:nvSpPr>
      <dsp:spPr>
        <a:xfrm>
          <a:off x="0" y="3009"/>
          <a:ext cx="78125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DFAD4-6CA9-4107-A429-49DDCD02A662}">
      <dsp:nvSpPr>
        <dsp:cNvPr id="0" name=""/>
        <dsp:cNvSpPr/>
      </dsp:nvSpPr>
      <dsp:spPr>
        <a:xfrm>
          <a:off x="0" y="3009"/>
          <a:ext cx="7812562" cy="102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Utliza aplicaciones prediseñadas y moduladas</a:t>
          </a:r>
          <a:endParaRPr lang="en-US" sz="2900" kern="1200"/>
        </a:p>
      </dsp:txBody>
      <dsp:txXfrm>
        <a:off x="0" y="3009"/>
        <a:ext cx="7812562" cy="1026327"/>
      </dsp:txXfrm>
    </dsp:sp>
    <dsp:sp modelId="{CC5D02A3-29C3-4510-906B-46BEE5A152CA}">
      <dsp:nvSpPr>
        <dsp:cNvPr id="0" name=""/>
        <dsp:cNvSpPr/>
      </dsp:nvSpPr>
      <dsp:spPr>
        <a:xfrm>
          <a:off x="0" y="1029337"/>
          <a:ext cx="7812562" cy="0"/>
        </a:xfrm>
        <a:prstGeom prst="line">
          <a:avLst/>
        </a:prstGeom>
        <a:solidFill>
          <a:schemeClr val="accent2">
            <a:hueOff val="-299242"/>
            <a:satOff val="1803"/>
            <a:lumOff val="667"/>
            <a:alphaOff val="0"/>
          </a:schemeClr>
        </a:solidFill>
        <a:ln w="12700" cap="flat" cmpd="sng" algn="ctr">
          <a:solidFill>
            <a:schemeClr val="accent2">
              <a:hueOff val="-299242"/>
              <a:satOff val="1803"/>
              <a:lumOff val="6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70AEA-A241-4993-A50B-CA92FB96DFF1}">
      <dsp:nvSpPr>
        <dsp:cNvPr id="0" name=""/>
        <dsp:cNvSpPr/>
      </dsp:nvSpPr>
      <dsp:spPr>
        <a:xfrm>
          <a:off x="0" y="1029337"/>
          <a:ext cx="7812562" cy="102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Se conectan las conexiones de manera integra</a:t>
          </a:r>
          <a:endParaRPr lang="en-US" sz="2900" kern="1200"/>
        </a:p>
      </dsp:txBody>
      <dsp:txXfrm>
        <a:off x="0" y="1029337"/>
        <a:ext cx="7812562" cy="1026327"/>
      </dsp:txXfrm>
    </dsp:sp>
    <dsp:sp modelId="{D3EECE70-EFC8-4429-932A-13CC3348ADF1}">
      <dsp:nvSpPr>
        <dsp:cNvPr id="0" name=""/>
        <dsp:cNvSpPr/>
      </dsp:nvSpPr>
      <dsp:spPr>
        <a:xfrm>
          <a:off x="0" y="2055665"/>
          <a:ext cx="7812562" cy="0"/>
        </a:xfrm>
        <a:prstGeom prst="line">
          <a:avLst/>
        </a:prstGeom>
        <a:solidFill>
          <a:schemeClr val="accent2">
            <a:hueOff val="-598485"/>
            <a:satOff val="3607"/>
            <a:lumOff val="1333"/>
            <a:alphaOff val="0"/>
          </a:schemeClr>
        </a:solidFill>
        <a:ln w="12700" cap="flat" cmpd="sng" algn="ctr">
          <a:solidFill>
            <a:schemeClr val="accent2">
              <a:hueOff val="-598485"/>
              <a:satOff val="3607"/>
              <a:lumOff val="1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AC89D-3884-4C3F-A72A-32AA64C1E7A5}">
      <dsp:nvSpPr>
        <dsp:cNvPr id="0" name=""/>
        <dsp:cNvSpPr/>
      </dsp:nvSpPr>
      <dsp:spPr>
        <a:xfrm>
          <a:off x="0" y="2055665"/>
          <a:ext cx="7812562" cy="102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Acelera la implementacion y la incorporación</a:t>
          </a:r>
          <a:endParaRPr lang="en-US" sz="2900" kern="1200"/>
        </a:p>
      </dsp:txBody>
      <dsp:txXfrm>
        <a:off x="0" y="2055665"/>
        <a:ext cx="7812562" cy="1026327"/>
      </dsp:txXfrm>
    </dsp:sp>
    <dsp:sp modelId="{07F3760E-21E9-4581-8F12-EE1CFFBAAFBA}">
      <dsp:nvSpPr>
        <dsp:cNvPr id="0" name=""/>
        <dsp:cNvSpPr/>
      </dsp:nvSpPr>
      <dsp:spPr>
        <a:xfrm>
          <a:off x="0" y="3081992"/>
          <a:ext cx="7812562" cy="0"/>
        </a:xfrm>
        <a:prstGeom prst="line">
          <a:avLst/>
        </a:prstGeom>
        <a:solidFill>
          <a:schemeClr val="accent2">
            <a:hueOff val="-897727"/>
            <a:satOff val="5410"/>
            <a:lumOff val="2000"/>
            <a:alphaOff val="0"/>
          </a:schemeClr>
        </a:solidFill>
        <a:ln w="12700" cap="flat" cmpd="sng" algn="ctr">
          <a:solidFill>
            <a:schemeClr val="accent2">
              <a:hueOff val="-897727"/>
              <a:satOff val="5410"/>
              <a:lumOff val="2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7D8BF-2A5F-4AF0-88D5-F350735B1686}">
      <dsp:nvSpPr>
        <dsp:cNvPr id="0" name=""/>
        <dsp:cNvSpPr/>
      </dsp:nvSpPr>
      <dsp:spPr>
        <a:xfrm>
          <a:off x="0" y="3081993"/>
          <a:ext cx="7812562" cy="102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Acceso a los base de datos en todas partes</a:t>
          </a:r>
          <a:endParaRPr lang="en-US" sz="2900" kern="1200"/>
        </a:p>
      </dsp:txBody>
      <dsp:txXfrm>
        <a:off x="0" y="3081993"/>
        <a:ext cx="7812562" cy="1026327"/>
      </dsp:txXfrm>
    </dsp:sp>
    <dsp:sp modelId="{241F9D84-330D-4B4B-A786-01C27ABE3C7A}">
      <dsp:nvSpPr>
        <dsp:cNvPr id="0" name=""/>
        <dsp:cNvSpPr/>
      </dsp:nvSpPr>
      <dsp:spPr>
        <a:xfrm>
          <a:off x="0" y="4108320"/>
          <a:ext cx="7812562" cy="0"/>
        </a:xfrm>
        <a:prstGeom prst="line">
          <a:avLst/>
        </a:prstGeom>
        <a:solidFill>
          <a:schemeClr val="accent2">
            <a:hueOff val="-1196970"/>
            <a:satOff val="7214"/>
            <a:lumOff val="2666"/>
            <a:alphaOff val="0"/>
          </a:schemeClr>
        </a:solidFill>
        <a:ln w="12700" cap="flat" cmpd="sng" algn="ctr">
          <a:solidFill>
            <a:schemeClr val="accent2">
              <a:hueOff val="-1196970"/>
              <a:satOff val="7214"/>
              <a:lumOff val="26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CC4B2-29B8-405E-B064-B8A2001C8C89}">
      <dsp:nvSpPr>
        <dsp:cNvPr id="0" name=""/>
        <dsp:cNvSpPr/>
      </dsp:nvSpPr>
      <dsp:spPr>
        <a:xfrm>
          <a:off x="0" y="4108320"/>
          <a:ext cx="7812562" cy="102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Genera conocimientos sin parar</a:t>
          </a:r>
          <a:endParaRPr lang="en-US" sz="2900" kern="1200"/>
        </a:p>
      </dsp:txBody>
      <dsp:txXfrm>
        <a:off x="0" y="4108320"/>
        <a:ext cx="7812562" cy="1026327"/>
      </dsp:txXfrm>
    </dsp:sp>
    <dsp:sp modelId="{27C1BB18-6B72-4402-B82A-EC3C02609CDB}">
      <dsp:nvSpPr>
        <dsp:cNvPr id="0" name=""/>
        <dsp:cNvSpPr/>
      </dsp:nvSpPr>
      <dsp:spPr>
        <a:xfrm>
          <a:off x="0" y="5134648"/>
          <a:ext cx="7812562" cy="0"/>
        </a:xfrm>
        <a:prstGeom prst="line">
          <a:avLst/>
        </a:prstGeom>
        <a:solidFill>
          <a:schemeClr val="accent2">
            <a:hueOff val="-1496212"/>
            <a:satOff val="9017"/>
            <a:lumOff val="3333"/>
            <a:alphaOff val="0"/>
          </a:schemeClr>
        </a:solidFill>
        <a:ln w="12700" cap="flat" cmpd="sng" algn="ctr">
          <a:solidFill>
            <a:schemeClr val="accent2">
              <a:hueOff val="-1496212"/>
              <a:satOff val="9017"/>
              <a:lumOff val="3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C3F27-FE1A-4F08-B53D-094AD83EAF1E}">
      <dsp:nvSpPr>
        <dsp:cNvPr id="0" name=""/>
        <dsp:cNvSpPr/>
      </dsp:nvSpPr>
      <dsp:spPr>
        <a:xfrm>
          <a:off x="0" y="5134648"/>
          <a:ext cx="7812562" cy="102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Proteje a la empresa</a:t>
          </a:r>
          <a:endParaRPr lang="en-US" sz="2900" kern="1200"/>
        </a:p>
      </dsp:txBody>
      <dsp:txXfrm>
        <a:off x="0" y="5134648"/>
        <a:ext cx="7812562" cy="1026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4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97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27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6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6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7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2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6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7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6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ynamics.microsoft.com/es-es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 descr="Digital financial graph">
            <a:extLst>
              <a:ext uri="{FF2B5EF4-FFF2-40B4-BE49-F238E27FC236}">
                <a16:creationId xmlns:a16="http://schemas.microsoft.com/office/drawing/2014/main" id="{1AD321AE-3783-BDAC-30BF-B08F47C94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-32177" y="53672"/>
            <a:ext cx="12191980" cy="685798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20C61190-C3C6-470C-AD7E-DE1774D3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BA79076-09E2-42F2-AB53-2AC97BBF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6EFE7B6-A678-4080-8095-C35AC6E62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19F03-C610-41AD-8191-AA9D0505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C3F4891-5EFC-4D18-A624-398BDF1CA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B7416C3-B1E9-4255-96DF-4E177FC3E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C17DC8-7DA5-4B05-966A-FB28DD872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1CE5E79-B59D-401A-BCC0-2D95B96A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3BD0973-E146-44AE-8BD5-665926060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0B00FB7-2DA7-477B-8D71-0F3C3442F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9C836F-E0FA-4F43-8595-37B03CFFB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56D2723-3E4D-48B1-A6D2-1A24F3DA3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E33C010-3B40-4B74-AFED-9A12421E8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75A24DA-3AD1-4146-9C36-1FF666EDB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312543-C4C1-48AB-A32C-CEBC2597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3B4AB31-8C5A-4150-95D6-D57F6C25C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04B4EB-7F4A-4631-8A31-10795C50E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F7E2406-347A-4008-A837-B169329A8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3A29D85-8791-40DE-8AC1-55E01EF5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456E209-65A9-41F0-95CA-06832E2C6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48FBE92-306C-410A-A46C-78FA6475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DEEC058-0746-4C6F-B438-432F7C5B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05675A2-165F-45F4-B82A-CADDAC635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B04075-3949-4CE8-BC5D-8CC7C69B4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2095348-F370-432D-AB24-DF01B3569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0338639-8676-4CBD-A1C3-38D647AC9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8CD5D49-5B76-4AC2-AC0F-021E858B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F0315B3-012B-4122-9034-0EA1ED049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7F3B018-21CC-4BB8-B439-99AEF58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B51FB9-22BD-46DF-BE69-B2A00DA04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-344334"/>
            <a:ext cx="9144000" cy="3184274"/>
          </a:xfrm>
        </p:spPr>
        <p:txBody>
          <a:bodyPr>
            <a:normAutofit/>
          </a:bodyPr>
          <a:lstStyle/>
          <a:p>
            <a:r>
              <a:rPr lang="es-ES">
                <a:ea typeface="Source Sans Pro SemiBold"/>
              </a:rPr>
              <a:t>Microsoft Dynamics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74254" y="2966607"/>
            <a:ext cx="9144000" cy="149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200" b="1"/>
              <a:t>CRM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9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Imagen 9" descr="Una botella con etiqueta roja&#10;&#10;Descripción generada automáticamente">
            <a:extLst>
              <a:ext uri="{FF2B5EF4-FFF2-40B4-BE49-F238E27FC236}">
                <a16:creationId xmlns:a16="http://schemas.microsoft.com/office/drawing/2014/main" id="{2AA25A94-F6BB-C82A-5569-28E74DC0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4" t="-2" r="4977"/>
          <a:stretch/>
        </p:blipFill>
        <p:spPr>
          <a:xfrm>
            <a:off x="-524" y="-2985"/>
            <a:ext cx="12216210" cy="6863880"/>
          </a:xfrm>
          <a:prstGeom prst="rect">
            <a:avLst/>
          </a:prstGeom>
        </p:spPr>
      </p:pic>
      <p:grpSp>
        <p:nvGrpSpPr>
          <p:cNvPr id="100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FBF5A349-A804-4F3E-6BD7-72FF7CE8787E}"/>
              </a:ext>
            </a:extLst>
          </p:cNvPr>
          <p:cNvSpPr txBox="1"/>
          <p:nvPr/>
        </p:nvSpPr>
        <p:spPr>
          <a:xfrm>
            <a:off x="7360907" y="2131742"/>
            <a:ext cx="468073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Posterama"/>
                <a:ea typeface="Batang"/>
                <a:cs typeface="Angsana New"/>
              </a:rPr>
              <a:t>CASO DE ÉXITO: COCA-COLA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E55DAEE-824E-2369-37A7-79668B77B2E0}"/>
              </a:ext>
            </a:extLst>
          </p:cNvPr>
          <p:cNvSpPr txBox="1"/>
          <p:nvPr/>
        </p:nvSpPr>
        <p:spPr>
          <a:xfrm>
            <a:off x="7317773" y="2131744"/>
            <a:ext cx="465197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5400" b="1" i="1">
                <a:solidFill>
                  <a:srgbClr val="000000"/>
                </a:solidFill>
                <a:latin typeface="Posterama"/>
                <a:ea typeface="Batang"/>
                <a:cs typeface="Angsana New"/>
              </a:rPr>
              <a:t>CASO DE ÉXITO: COCA-COLA</a:t>
            </a:r>
          </a:p>
        </p:txBody>
      </p:sp>
    </p:spTree>
    <p:extLst>
      <p:ext uri="{BB962C8B-B14F-4D97-AF65-F5344CB8AC3E}">
        <p14:creationId xmlns:p14="http://schemas.microsoft.com/office/powerpoint/2010/main" val="52685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9" name="Rectangle 12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0" name="Right Triangle 1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: Shape 16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2" name="Group 1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2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4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4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4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9318D77B-7901-1E5D-F4DE-1E54BAD7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92" y="182566"/>
            <a:ext cx="10754527" cy="776642"/>
          </a:xfrm>
        </p:spPr>
        <p:txBody>
          <a:bodyPr anchor="b">
            <a:normAutofit/>
          </a:bodyPr>
          <a:lstStyle/>
          <a:p>
            <a:pPr algn="ctr"/>
            <a:r>
              <a:rPr lang="es-ES">
                <a:solidFill>
                  <a:schemeClr val="tx2"/>
                </a:solidFill>
                <a:cs typeface="Posterama"/>
              </a:rPr>
              <a:t>Un poco sobre </a:t>
            </a:r>
            <a:r>
              <a:rPr lang="es-ES" err="1">
                <a:solidFill>
                  <a:schemeClr val="tx2"/>
                </a:solidFill>
                <a:cs typeface="Posterama"/>
              </a:rPr>
              <a:t>Coca-cola</a:t>
            </a:r>
            <a:endParaRPr lang="es-ES" err="1">
              <a:solidFill>
                <a:schemeClr val="tx2"/>
              </a:solidFill>
            </a:endParaRPr>
          </a:p>
        </p:txBody>
      </p:sp>
      <p:sp>
        <p:nvSpPr>
          <p:cNvPr id="167" name="Marcador de contenido 5">
            <a:extLst>
              <a:ext uri="{FF2B5EF4-FFF2-40B4-BE49-F238E27FC236}">
                <a16:creationId xmlns:a16="http://schemas.microsoft.com/office/drawing/2014/main" id="{DD0E8CD7-C1EC-3DC4-0FC5-A13DFD697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541" y="2869445"/>
            <a:ext cx="6136789" cy="2078434"/>
          </a:xfrm>
        </p:spPr>
        <p:txBody>
          <a:bodyPr anchor="t">
            <a:normAutofit/>
          </a:bodyPr>
          <a:lstStyle/>
          <a:p>
            <a:pPr algn="just"/>
            <a:r>
              <a:rPr lang="es-ES" sz="1800">
                <a:solidFill>
                  <a:srgbClr val="000000"/>
                </a:solidFill>
                <a:ea typeface="+mn-lt"/>
                <a:cs typeface="+mn-lt"/>
              </a:rPr>
              <a:t>Es una marca de bebidas carbonatadas y no carbonatadas propiedad de </a:t>
            </a:r>
            <a:r>
              <a:rPr lang="es-ES" sz="180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es-ES" sz="1800">
                <a:solidFill>
                  <a:srgbClr val="000000"/>
                </a:solidFill>
                <a:ea typeface="+mn-lt"/>
                <a:cs typeface="+mn-lt"/>
              </a:rPr>
              <a:t> Coca-Cola Company, una empresa multinacional con sede en Atlanta, Georgia. Fundada en 1886, Coca-Cola es una de las marcas más reconocidas y valoradas del mundo y se vende en más de 200 países.</a:t>
            </a:r>
            <a:endParaRPr lang="es-ES" sz="1800">
              <a:solidFill>
                <a:srgbClr val="000000"/>
              </a:solidFill>
            </a:endParaRPr>
          </a:p>
        </p:txBody>
      </p:sp>
      <p:pic>
        <p:nvPicPr>
          <p:cNvPr id="7" name="Imagen 7" descr="Un edificio alto&#10;&#10;Descripción generada automáticamente">
            <a:extLst>
              <a:ext uri="{FF2B5EF4-FFF2-40B4-BE49-F238E27FC236}">
                <a16:creationId xmlns:a16="http://schemas.microsoft.com/office/drawing/2014/main" id="{625E9CF8-719C-6628-B4C1-D156C61EC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" y="1443119"/>
            <a:ext cx="3835879" cy="492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9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3517DAF-BA0B-48C9-8544-2D295C68F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20AB72C-20FB-424A-B116-9771F33F0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4" y="4062405"/>
            <a:ext cx="3509907" cy="2795595"/>
          </a:xfrm>
          <a:custGeom>
            <a:avLst/>
            <a:gdLst>
              <a:gd name="connsiteX0" fmla="*/ 1060477 w 3509907"/>
              <a:gd name="connsiteY0" fmla="*/ 0 h 2795595"/>
              <a:gd name="connsiteX1" fmla="*/ 3509907 w 3509907"/>
              <a:gd name="connsiteY1" fmla="*/ 2449430 h 2795595"/>
              <a:gd name="connsiteX2" fmla="*/ 3497261 w 3509907"/>
              <a:gd name="connsiteY2" fmla="*/ 2699870 h 2795595"/>
              <a:gd name="connsiteX3" fmla="*/ 3482652 w 3509907"/>
              <a:gd name="connsiteY3" fmla="*/ 2795595 h 2795595"/>
              <a:gd name="connsiteX4" fmla="*/ 2653271 w 3509907"/>
              <a:gd name="connsiteY4" fmla="*/ 2795595 h 2795595"/>
              <a:gd name="connsiteX5" fmla="*/ 2657790 w 3509907"/>
              <a:gd name="connsiteY5" fmla="*/ 2778020 h 2795595"/>
              <a:gd name="connsiteX6" fmla="*/ 2690914 w 3509907"/>
              <a:gd name="connsiteY6" fmla="*/ 2449430 h 2795595"/>
              <a:gd name="connsiteX7" fmla="*/ 1060476 w 3509907"/>
              <a:gd name="connsiteY7" fmla="*/ 818992 h 2795595"/>
              <a:gd name="connsiteX8" fmla="*/ 23366 w 3509907"/>
              <a:gd name="connsiteY8" fmla="*/ 1191305 h 2795595"/>
              <a:gd name="connsiteX9" fmla="*/ 0 w 3509907"/>
              <a:gd name="connsiteY9" fmla="*/ 1212542 h 2795595"/>
              <a:gd name="connsiteX10" fmla="*/ 0 w 3509907"/>
              <a:gd name="connsiteY10" fmla="*/ 244056 h 2795595"/>
              <a:gd name="connsiteX11" fmla="*/ 107048 w 3509907"/>
              <a:gd name="connsiteY11" fmla="*/ 192489 h 2795595"/>
              <a:gd name="connsiteX12" fmla="*/ 1060477 w 3509907"/>
              <a:gd name="connsiteY12" fmla="*/ 0 h 279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09907" h="2795595">
                <a:moveTo>
                  <a:pt x="1060477" y="0"/>
                </a:moveTo>
                <a:cubicBezTo>
                  <a:pt x="2413260" y="0"/>
                  <a:pt x="3509907" y="1096647"/>
                  <a:pt x="3509907" y="2449430"/>
                </a:cubicBezTo>
                <a:cubicBezTo>
                  <a:pt x="3509907" y="2533979"/>
                  <a:pt x="3505624" y="2617528"/>
                  <a:pt x="3497261" y="2699870"/>
                </a:cubicBezTo>
                <a:lnTo>
                  <a:pt x="3482652" y="2795595"/>
                </a:lnTo>
                <a:lnTo>
                  <a:pt x="2653271" y="2795595"/>
                </a:lnTo>
                <a:lnTo>
                  <a:pt x="2657790" y="2778020"/>
                </a:lnTo>
                <a:cubicBezTo>
                  <a:pt x="2679509" y="2671883"/>
                  <a:pt x="2690914" y="2561988"/>
                  <a:pt x="2690914" y="2449430"/>
                </a:cubicBezTo>
                <a:cubicBezTo>
                  <a:pt x="2690914" y="1548964"/>
                  <a:pt x="1960942" y="818992"/>
                  <a:pt x="1060476" y="818992"/>
                </a:cubicBezTo>
                <a:cubicBezTo>
                  <a:pt x="666522" y="818992"/>
                  <a:pt x="305202" y="958713"/>
                  <a:pt x="23366" y="1191305"/>
                </a:cubicBezTo>
                <a:lnTo>
                  <a:pt x="0" y="1212542"/>
                </a:lnTo>
                <a:lnTo>
                  <a:pt x="0" y="244056"/>
                </a:lnTo>
                <a:lnTo>
                  <a:pt x="107048" y="192489"/>
                </a:lnTo>
                <a:cubicBezTo>
                  <a:pt x="400094" y="68541"/>
                  <a:pt x="722282" y="0"/>
                  <a:pt x="1060477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E38EE1F-4E4B-4F57-B909-C42294E31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90211" y="5571906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24371250-3768-89AD-3FF3-3903AAAB094C}"/>
              </a:ext>
            </a:extLst>
          </p:cNvPr>
          <p:cNvSpPr txBox="1"/>
          <p:nvPr/>
        </p:nvSpPr>
        <p:spPr>
          <a:xfrm>
            <a:off x="241365" y="2022869"/>
            <a:ext cx="5339233" cy="28096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 algn="just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/>
              <a:t>Es </a:t>
            </a:r>
            <a:r>
              <a:rPr lang="en-US" err="1"/>
              <a:t>conocida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estrategia</a:t>
            </a:r>
            <a:r>
              <a:rPr lang="en-US"/>
              <a:t> de marketing </a:t>
            </a:r>
            <a:r>
              <a:rPr lang="en-US" err="1"/>
              <a:t>innovadora</a:t>
            </a:r>
            <a:r>
              <a:rPr lang="en-US"/>
              <a:t>, </a:t>
            </a:r>
            <a:r>
              <a:rPr lang="en-US" err="1"/>
              <a:t>incluidas</a:t>
            </a:r>
            <a:r>
              <a:rPr lang="en-US"/>
              <a:t> </a:t>
            </a:r>
            <a:r>
              <a:rPr lang="en-US" err="1"/>
              <a:t>campañas</a:t>
            </a:r>
            <a:r>
              <a:rPr lang="en-US"/>
              <a:t> </a:t>
            </a:r>
            <a:r>
              <a:rPr lang="en-US" err="1"/>
              <a:t>publicitarias</a:t>
            </a:r>
            <a:r>
              <a:rPr lang="en-US"/>
              <a:t> </a:t>
            </a:r>
            <a:r>
              <a:rPr lang="en-US" err="1"/>
              <a:t>memorables</a:t>
            </a:r>
            <a:r>
              <a:rPr lang="en-US"/>
              <a:t> y </a:t>
            </a:r>
            <a:r>
              <a:rPr lang="en-US" err="1"/>
              <a:t>programas</a:t>
            </a:r>
            <a:r>
              <a:rPr lang="en-US"/>
              <a:t> de </a:t>
            </a:r>
            <a:r>
              <a:rPr lang="en-US" err="1"/>
              <a:t>fidelización</a:t>
            </a:r>
            <a:r>
              <a:rPr lang="en-US"/>
              <a:t> de </a:t>
            </a:r>
            <a:r>
              <a:rPr lang="en-US" err="1"/>
              <a:t>clientes</a:t>
            </a:r>
            <a:r>
              <a:rPr lang="en-US"/>
              <a:t>. La </a:t>
            </a:r>
            <a:r>
              <a:rPr lang="en-US" err="1"/>
              <a:t>compañía</a:t>
            </a:r>
            <a:r>
              <a:rPr lang="en-US"/>
              <a:t> </a:t>
            </a:r>
            <a:r>
              <a:rPr lang="en-US" err="1"/>
              <a:t>también</a:t>
            </a:r>
            <a:r>
              <a:rPr lang="en-US"/>
              <a:t> es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empresa</a:t>
            </a:r>
            <a:r>
              <a:rPr lang="en-US"/>
              <a:t> </a:t>
            </a:r>
            <a:r>
              <a:rPr lang="en-US" err="1"/>
              <a:t>socialmente</a:t>
            </a:r>
            <a:r>
              <a:rPr lang="en-US"/>
              <a:t> </a:t>
            </a:r>
            <a:r>
              <a:rPr lang="en-US" err="1"/>
              <a:t>responsable</a:t>
            </a:r>
            <a:r>
              <a:rPr lang="en-US"/>
              <a:t> y ha </a:t>
            </a:r>
            <a:r>
              <a:rPr lang="en-US" err="1"/>
              <a:t>implementado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serie</a:t>
            </a:r>
            <a:r>
              <a:rPr lang="en-US"/>
              <a:t> de </a:t>
            </a:r>
            <a:r>
              <a:rPr lang="en-US" err="1"/>
              <a:t>iniciativas</a:t>
            </a:r>
            <a:r>
              <a:rPr lang="en-US"/>
              <a:t> para </a:t>
            </a:r>
            <a:r>
              <a:rPr lang="en-US" err="1"/>
              <a:t>abordar</a:t>
            </a:r>
            <a:r>
              <a:rPr lang="en-US"/>
              <a:t> </a:t>
            </a:r>
            <a:r>
              <a:rPr lang="en-US" err="1"/>
              <a:t>desafíos</a:t>
            </a:r>
            <a:r>
              <a:rPr lang="en-US"/>
              <a:t> </a:t>
            </a:r>
            <a:r>
              <a:rPr lang="en-US" err="1"/>
              <a:t>globales</a:t>
            </a:r>
            <a:r>
              <a:rPr lang="en-US"/>
              <a:t>, </a:t>
            </a:r>
            <a:r>
              <a:rPr lang="en-US" err="1"/>
              <a:t>como</a:t>
            </a:r>
            <a:r>
              <a:rPr lang="en-US"/>
              <a:t> la </a:t>
            </a:r>
            <a:r>
              <a:rPr lang="en-US" err="1"/>
              <a:t>obesidad</a:t>
            </a:r>
            <a:r>
              <a:rPr lang="en-US"/>
              <a:t> y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cambio</a:t>
            </a:r>
            <a:r>
              <a:rPr lang="en-US"/>
              <a:t> </a:t>
            </a:r>
            <a:r>
              <a:rPr lang="en-US" err="1"/>
              <a:t>climático</a:t>
            </a:r>
            <a:r>
              <a:rPr lang="en-US"/>
              <a:t>.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55179E03-68E5-7219-A263-0857753A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439" y="1411569"/>
            <a:ext cx="5158595" cy="41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7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Right Triangle 11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D4106B2-25C7-2B90-39C0-17F82352BBD5}"/>
              </a:ext>
            </a:extLst>
          </p:cNvPr>
          <p:cNvSpPr txBox="1"/>
          <p:nvPr/>
        </p:nvSpPr>
        <p:spPr>
          <a:xfrm>
            <a:off x="3749616" y="225699"/>
            <a:ext cx="4712534" cy="9296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Misión</a:t>
            </a:r>
            <a:endParaRPr lang="en-US" sz="4400">
              <a:solidFill>
                <a:schemeClr val="tx2"/>
              </a:solidFill>
              <a:latin typeface="+mj-lt"/>
              <a:ea typeface="+mj-ea"/>
              <a:cs typeface="Posteram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06A38F-DD09-13F7-9CE6-C3A4795F9541}"/>
              </a:ext>
            </a:extLst>
          </p:cNvPr>
          <p:cNvSpPr txBox="1"/>
          <p:nvPr/>
        </p:nvSpPr>
        <p:spPr>
          <a:xfrm>
            <a:off x="1247780" y="1332755"/>
            <a:ext cx="9724328" cy="9159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>
                <a:solidFill>
                  <a:schemeClr val="tx2"/>
                </a:solidFill>
              </a:rPr>
              <a:t>"</a:t>
            </a:r>
            <a:r>
              <a:rPr lang="en-US" err="1">
                <a:solidFill>
                  <a:schemeClr val="tx2"/>
                </a:solidFill>
              </a:rPr>
              <a:t>Refrescar</a:t>
            </a:r>
            <a:r>
              <a:rPr lang="en-US">
                <a:solidFill>
                  <a:schemeClr val="tx2"/>
                </a:solidFill>
              </a:rPr>
              <a:t> al </a:t>
            </a:r>
            <a:r>
              <a:rPr lang="en-US" err="1">
                <a:solidFill>
                  <a:schemeClr val="tx2"/>
                </a:solidFill>
              </a:rPr>
              <a:t>mundo</a:t>
            </a:r>
            <a:r>
              <a:rPr lang="en-US">
                <a:solidFill>
                  <a:schemeClr val="tx2"/>
                </a:solidFill>
              </a:rPr>
              <a:t>, </a:t>
            </a:r>
            <a:r>
              <a:rPr lang="en-US" err="1">
                <a:solidFill>
                  <a:schemeClr val="tx2"/>
                </a:solidFill>
              </a:rPr>
              <a:t>inspirar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momentos</a:t>
            </a:r>
            <a:r>
              <a:rPr lang="en-US">
                <a:solidFill>
                  <a:schemeClr val="tx2"/>
                </a:solidFill>
              </a:rPr>
              <a:t> de </a:t>
            </a:r>
            <a:r>
              <a:rPr lang="en-US" err="1">
                <a:solidFill>
                  <a:schemeClr val="tx2"/>
                </a:solidFill>
              </a:rPr>
              <a:t>optimismo</a:t>
            </a:r>
            <a:r>
              <a:rPr lang="en-US">
                <a:solidFill>
                  <a:schemeClr val="tx2"/>
                </a:solidFill>
              </a:rPr>
              <a:t> y </a:t>
            </a:r>
            <a:r>
              <a:rPr lang="en-US" err="1">
                <a:solidFill>
                  <a:schemeClr val="tx2"/>
                </a:solidFill>
              </a:rPr>
              <a:t>felicidad</a:t>
            </a:r>
            <a:r>
              <a:rPr lang="en-US">
                <a:solidFill>
                  <a:schemeClr val="tx2"/>
                </a:solidFill>
              </a:rPr>
              <a:t>, y </a:t>
            </a:r>
            <a:r>
              <a:rPr lang="en-US" err="1">
                <a:solidFill>
                  <a:schemeClr val="tx2"/>
                </a:solidFill>
              </a:rPr>
              <a:t>crear</a:t>
            </a:r>
            <a:r>
              <a:rPr lang="en-US">
                <a:solidFill>
                  <a:schemeClr val="tx2"/>
                </a:solidFill>
              </a:rPr>
              <a:t> valor y </a:t>
            </a:r>
            <a:r>
              <a:rPr lang="en-US" err="1">
                <a:solidFill>
                  <a:schemeClr val="tx2"/>
                </a:solidFill>
              </a:rPr>
              <a:t>diferencia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sostenible</a:t>
            </a:r>
            <a:r>
              <a:rPr lang="en-US">
                <a:solidFill>
                  <a:schemeClr val="tx2"/>
                </a:solidFill>
              </a:rPr>
              <a:t> para </a:t>
            </a:r>
            <a:r>
              <a:rPr lang="en-US" err="1">
                <a:solidFill>
                  <a:schemeClr val="tx2"/>
                </a:solidFill>
              </a:rPr>
              <a:t>todos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nuestros</a:t>
            </a:r>
            <a:r>
              <a:rPr lang="en-US">
                <a:solidFill>
                  <a:schemeClr val="tx2"/>
                </a:solidFill>
              </a:rPr>
              <a:t> stakeholder"</a:t>
            </a:r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21C603-E8CD-DCA2-2060-1E5B43E5038E}"/>
              </a:ext>
            </a:extLst>
          </p:cNvPr>
          <p:cNvSpPr txBox="1"/>
          <p:nvPr/>
        </p:nvSpPr>
        <p:spPr>
          <a:xfrm>
            <a:off x="4738777" y="3042249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err="1">
                <a:latin typeface="Posterama"/>
                <a:ea typeface="+mn-lt"/>
                <a:cs typeface="Posterama"/>
              </a:rPr>
              <a:t>Visión</a:t>
            </a:r>
            <a:endParaRPr lang="es-ES" err="1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EFD78E-0918-B1CD-EE8E-9EF81EB476C7}"/>
              </a:ext>
            </a:extLst>
          </p:cNvPr>
          <p:cNvSpPr txBox="1"/>
          <p:nvPr/>
        </p:nvSpPr>
        <p:spPr>
          <a:xfrm>
            <a:off x="1245082" y="4364966"/>
            <a:ext cx="97305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Avenir Next LT Pro"/>
              </a:rPr>
              <a:t>"El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líder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mundial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en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 la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industria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 de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bebidas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, con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marcas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reconocidas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 y queridas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en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todo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el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mundo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"</a:t>
            </a:r>
          </a:p>
        </p:txBody>
      </p:sp>
      <p:pic>
        <p:nvPicPr>
          <p:cNvPr id="6" name="Imagen 6" descr="Logotipo&#10;&#10;Descripción generada automáticamente">
            <a:extLst>
              <a:ext uri="{FF2B5EF4-FFF2-40B4-BE49-F238E27FC236}">
                <a16:creationId xmlns:a16="http://schemas.microsoft.com/office/drawing/2014/main" id="{A0477994-04AE-DA5D-9044-9BF7CB10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985" y="4458419"/>
            <a:ext cx="2743200" cy="2743200"/>
          </a:xfrm>
          <a:prstGeom prst="rect">
            <a:avLst/>
          </a:prstGeom>
        </p:spPr>
      </p:pic>
      <p:pic>
        <p:nvPicPr>
          <p:cNvPr id="7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54E3172-0E9C-3974-CA91-9EB114DD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3" y="4930"/>
            <a:ext cx="1880559" cy="1442253"/>
          </a:xfrm>
          <a:prstGeom prst="rect">
            <a:avLst/>
          </a:prstGeom>
        </p:spPr>
      </p:pic>
      <p:pic>
        <p:nvPicPr>
          <p:cNvPr id="9" name="Imagen 39" descr="Imagen que contiene Icono&#10;&#10;Descripción generada automáticamente">
            <a:extLst>
              <a:ext uri="{FF2B5EF4-FFF2-40B4-BE49-F238E27FC236}">
                <a16:creationId xmlns:a16="http://schemas.microsoft.com/office/drawing/2014/main" id="{45702C88-1731-3A8C-AF13-F3C4E33FA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40000">
            <a:off x="1548891" y="2408747"/>
            <a:ext cx="1819275" cy="1695450"/>
          </a:xfrm>
          <a:prstGeom prst="rect">
            <a:avLst/>
          </a:prstGeom>
        </p:spPr>
      </p:pic>
      <p:pic>
        <p:nvPicPr>
          <p:cNvPr id="40" name="Imagen 41" descr="Botella de soda&#10;&#10;Descripción generada automáticamente">
            <a:extLst>
              <a:ext uri="{FF2B5EF4-FFF2-40B4-BE49-F238E27FC236}">
                <a16:creationId xmlns:a16="http://schemas.microsoft.com/office/drawing/2014/main" id="{1C66DDD9-C781-0CD2-97FE-769AA5849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20000">
            <a:off x="9181381" y="2043022"/>
            <a:ext cx="1981201" cy="1995578"/>
          </a:xfrm>
          <a:prstGeom prst="rect">
            <a:avLst/>
          </a:prstGeom>
        </p:spPr>
      </p:pic>
      <p:pic>
        <p:nvPicPr>
          <p:cNvPr id="42" name="Imagen 43" descr="Logotipo&#10;&#10;Descripción generada automáticamente">
            <a:extLst>
              <a:ext uri="{FF2B5EF4-FFF2-40B4-BE49-F238E27FC236}">
                <a16:creationId xmlns:a16="http://schemas.microsoft.com/office/drawing/2014/main" id="{E74AEB5C-4269-A172-CEB7-29C99EF93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740000">
            <a:off x="10779537" y="4052"/>
            <a:ext cx="1346080" cy="1887388"/>
          </a:xfrm>
          <a:prstGeom prst="rect">
            <a:avLst/>
          </a:prstGeom>
        </p:spPr>
      </p:pic>
      <p:pic>
        <p:nvPicPr>
          <p:cNvPr id="75" name="Imagen 105" descr="Texto, Logotipo&#10;&#10;Descripción generada automáticamente">
            <a:extLst>
              <a:ext uri="{FF2B5EF4-FFF2-40B4-BE49-F238E27FC236}">
                <a16:creationId xmlns:a16="http://schemas.microsoft.com/office/drawing/2014/main" id="{4B0CBE80-2D14-1341-747D-76F46BFBE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51" y="4760343"/>
            <a:ext cx="2743200" cy="2743200"/>
          </a:xfrm>
          <a:prstGeom prst="rect">
            <a:avLst/>
          </a:prstGeom>
        </p:spPr>
      </p:pic>
      <p:pic>
        <p:nvPicPr>
          <p:cNvPr id="106" name="Imagen 107" descr="Una botella con etiqueta roja&#10;&#10;Descripción generada automáticamente">
            <a:extLst>
              <a:ext uri="{FF2B5EF4-FFF2-40B4-BE49-F238E27FC236}">
                <a16:creationId xmlns:a16="http://schemas.microsoft.com/office/drawing/2014/main" id="{C721AA6C-DE00-BF0C-1EB2-6EFBAB787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280000">
            <a:off x="5271105" y="4979638"/>
            <a:ext cx="1855393" cy="33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56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1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3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7" name="Rectangle 107">
            <a:extLst>
              <a:ext uri="{FF2B5EF4-FFF2-40B4-BE49-F238E27FC236}">
                <a16:creationId xmlns:a16="http://schemas.microsoft.com/office/drawing/2014/main" id="{D690347A-6937-4F6D-93E3-D398D803D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8" name="Right Triangle 109">
            <a:extLst>
              <a:ext uri="{FF2B5EF4-FFF2-40B4-BE49-F238E27FC236}">
                <a16:creationId xmlns:a16="http://schemas.microsoft.com/office/drawing/2014/main" id="{DE6FA2BA-220F-4070-A46C-D437A6D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2647" y="-284144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: Shape 111">
            <a:extLst>
              <a:ext uri="{FF2B5EF4-FFF2-40B4-BE49-F238E27FC236}">
                <a16:creationId xmlns:a16="http://schemas.microsoft.com/office/drawing/2014/main" id="{B18D2A95-840F-45DF-AD93-5FA412FC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5326" y="0"/>
            <a:ext cx="2323626" cy="3111267"/>
          </a:xfrm>
          <a:custGeom>
            <a:avLst/>
            <a:gdLst>
              <a:gd name="connsiteX0" fmla="*/ 94643 w 2323626"/>
              <a:gd name="connsiteY0" fmla="*/ 0 h 3111267"/>
              <a:gd name="connsiteX1" fmla="*/ 963280 w 2323626"/>
              <a:gd name="connsiteY1" fmla="*/ 0 h 3111267"/>
              <a:gd name="connsiteX2" fmla="*/ 947119 w 2323626"/>
              <a:gd name="connsiteY2" fmla="*/ 33549 h 3111267"/>
              <a:gd name="connsiteX3" fmla="*/ 818991 w 2323626"/>
              <a:gd name="connsiteY3" fmla="*/ 668189 h 3111267"/>
              <a:gd name="connsiteX4" fmla="*/ 2282726 w 2323626"/>
              <a:gd name="connsiteY4" fmla="*/ 2290209 h 3111267"/>
              <a:gd name="connsiteX5" fmla="*/ 2323626 w 2323626"/>
              <a:gd name="connsiteY5" fmla="*/ 2292275 h 3111267"/>
              <a:gd name="connsiteX6" fmla="*/ 2323626 w 2323626"/>
              <a:gd name="connsiteY6" fmla="*/ 3111267 h 3111267"/>
              <a:gd name="connsiteX7" fmla="*/ 2198990 w 2323626"/>
              <a:gd name="connsiteY7" fmla="*/ 3104973 h 3111267"/>
              <a:gd name="connsiteX8" fmla="*/ 0 w 2323626"/>
              <a:gd name="connsiteY8" fmla="*/ 668189 h 3111267"/>
              <a:gd name="connsiteX9" fmla="*/ 49764 w 2323626"/>
              <a:gd name="connsiteY9" fmla="*/ 174544 h 31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3626" h="3111267">
                <a:moveTo>
                  <a:pt x="94643" y="0"/>
                </a:moveTo>
                <a:lnTo>
                  <a:pt x="963280" y="0"/>
                </a:lnTo>
                <a:lnTo>
                  <a:pt x="947119" y="33549"/>
                </a:lnTo>
                <a:cubicBezTo>
                  <a:pt x="864614" y="228612"/>
                  <a:pt x="818991" y="443073"/>
                  <a:pt x="818991" y="668189"/>
                </a:cubicBezTo>
                <a:cubicBezTo>
                  <a:pt x="818991" y="1512376"/>
                  <a:pt x="1460568" y="2206715"/>
                  <a:pt x="2282726" y="2290209"/>
                </a:cubicBezTo>
                <a:lnTo>
                  <a:pt x="2323626" y="2292275"/>
                </a:lnTo>
                <a:lnTo>
                  <a:pt x="2323626" y="3111267"/>
                </a:lnTo>
                <a:lnTo>
                  <a:pt x="2198990" y="3104973"/>
                </a:lnTo>
                <a:cubicBezTo>
                  <a:pt x="963850" y="2979538"/>
                  <a:pt x="0" y="1936423"/>
                  <a:pt x="0" y="668189"/>
                </a:cubicBezTo>
                <a:cubicBezTo>
                  <a:pt x="0" y="499091"/>
                  <a:pt x="17135" y="333996"/>
                  <a:pt x="49764" y="17454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0" name="Freeform: Shape 113">
            <a:extLst>
              <a:ext uri="{FF2B5EF4-FFF2-40B4-BE49-F238E27FC236}">
                <a16:creationId xmlns:a16="http://schemas.microsoft.com/office/drawing/2014/main" id="{F92A3F2D-F424-43A3-88B0-FB258A0C1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85"/>
            <a:ext cx="2372980" cy="2023523"/>
          </a:xfrm>
          <a:custGeom>
            <a:avLst/>
            <a:gdLst>
              <a:gd name="connsiteX0" fmla="*/ 0 w 2372980"/>
              <a:gd name="connsiteY0" fmla="*/ 0 h 2023523"/>
              <a:gd name="connsiteX1" fmla="*/ 213128 w 2372980"/>
              <a:gd name="connsiteY1" fmla="*/ 10763 h 2023523"/>
              <a:gd name="connsiteX2" fmla="*/ 2362355 w 2372980"/>
              <a:gd name="connsiteY2" fmla="*/ 1953901 h 2023523"/>
              <a:gd name="connsiteX3" fmla="*/ 2372980 w 2372980"/>
              <a:gd name="connsiteY3" fmla="*/ 2023523 h 2023523"/>
              <a:gd name="connsiteX4" fmla="*/ 1535462 w 2372980"/>
              <a:gd name="connsiteY4" fmla="*/ 2023523 h 2023523"/>
              <a:gd name="connsiteX5" fmla="*/ 1519824 w 2372980"/>
              <a:gd name="connsiteY5" fmla="*/ 1962704 h 2023523"/>
              <a:gd name="connsiteX6" fmla="*/ 129390 w 2372980"/>
              <a:gd name="connsiteY6" fmla="*/ 825526 h 2023523"/>
              <a:gd name="connsiteX7" fmla="*/ 0 w 2372980"/>
              <a:gd name="connsiteY7" fmla="*/ 818992 h 202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2980" h="2023523">
                <a:moveTo>
                  <a:pt x="0" y="0"/>
                </a:moveTo>
                <a:lnTo>
                  <a:pt x="213128" y="10763"/>
                </a:lnTo>
                <a:cubicBezTo>
                  <a:pt x="1283583" y="119473"/>
                  <a:pt x="2150269" y="917463"/>
                  <a:pt x="2362355" y="1953901"/>
                </a:cubicBezTo>
                <a:lnTo>
                  <a:pt x="2372980" y="2023523"/>
                </a:lnTo>
                <a:lnTo>
                  <a:pt x="1535462" y="2023523"/>
                </a:lnTo>
                <a:lnTo>
                  <a:pt x="1519824" y="1962704"/>
                </a:lnTo>
                <a:cubicBezTo>
                  <a:pt x="1329271" y="1350058"/>
                  <a:pt x="787117" y="892322"/>
                  <a:pt x="129390" y="825526"/>
                </a:cubicBezTo>
                <a:lnTo>
                  <a:pt x="0" y="81899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1" name="Group 115">
            <a:extLst>
              <a:ext uri="{FF2B5EF4-FFF2-40B4-BE49-F238E27FC236}">
                <a16:creationId xmlns:a16="http://schemas.microsoft.com/office/drawing/2014/main" id="{E8BBA9B4-EF00-4579-A73A-061C5F90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671F1C5-E931-49D9-9767-24576DE53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046BA41-68C0-40C2-BC53-B4CEE4497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76E7620-A012-4D01-82AC-46D48B7ED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B0D3EE-EC46-46BC-91C4-5DF8E2395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B0B37E-E738-4DEC-9C41-BF6269C06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3AFB8B0-64A4-4D83-9BD8-9E66B562B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D476192-29F6-47CF-BCF9-7380667EE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DFCCF7-D983-4E21-9508-BD55CE628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5B9C6DA-F76E-45A2-8BB3-40FAF6D8C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4210E6D-AADD-4805-A5EA-9A52D0D30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75DC64F-453E-4AEA-AE65-D99FAE789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D802B56-7408-46D4-8EAA-BE6E22347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1C2DD0F-4A07-4510-B9BC-EE4560F6D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D788BD1-17A6-41DE-9EFA-533C6D3D7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9AC2388-5F15-4D60-B816-F7AC60F7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26E0780-8DF3-4637-8C1A-7A3E623B0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9CE402E-8C2D-4EC6-A180-FBF8116E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F8AC4E-9C7D-42D3-89A2-33C30FA51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7F715C8-AA23-4912-8669-61553682B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F183C1D-030E-4775-9670-0936C809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70DC51B-15B9-4F37-9BF3-F4E762B92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834603-F0EF-42F7-8341-C4BF2931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3E31C74-18A8-4EB2-8034-B2BF4C20E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3E618E4-2AD8-4E68-AEEE-8D11DC4D1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5CBF929-71E3-4CCC-A912-A0E1D135F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AB384EE-8795-4C64-B229-D57CB4BAD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10E8CCD-425C-4DCD-A08B-8947BAC17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DFBB1E-CA08-43FD-9A7A-F1B29EFDB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23D0689-9AC6-4F16-AFFD-D68F95A0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B498F57-A886-A6CD-0A66-B56DC178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87" y="394787"/>
            <a:ext cx="10733204" cy="5416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>
                <a:solidFill>
                  <a:schemeClr val="tx2"/>
                </a:solidFill>
                <a:cs typeface="Posterama"/>
              </a:rPr>
              <a:t>Coca-cola y </a:t>
            </a:r>
            <a:r>
              <a:rPr lang="en-US" sz="3200" err="1">
                <a:solidFill>
                  <a:schemeClr val="tx2"/>
                </a:solidFill>
                <a:cs typeface="Posterama"/>
              </a:rPr>
              <a:t>su</a:t>
            </a:r>
            <a:r>
              <a:rPr lang="en-US" sz="3200">
                <a:solidFill>
                  <a:schemeClr val="tx2"/>
                </a:solidFill>
                <a:cs typeface="Posterama"/>
              </a:rPr>
              <a:t> </a:t>
            </a:r>
            <a:r>
              <a:rPr lang="en-US" sz="3200" err="1">
                <a:solidFill>
                  <a:schemeClr val="tx2"/>
                </a:solidFill>
                <a:cs typeface="Posterama"/>
              </a:rPr>
              <a:t>crm</a:t>
            </a:r>
            <a:endParaRPr lang="en-US" sz="3200">
              <a:solidFill>
                <a:schemeClr val="tx2"/>
              </a:solidFill>
              <a:cs typeface="Posteram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6157E4-BDD3-CE25-10DE-C6E95ED8E11F}"/>
              </a:ext>
            </a:extLst>
          </p:cNvPr>
          <p:cNvSpPr txBox="1"/>
          <p:nvPr/>
        </p:nvSpPr>
        <p:spPr>
          <a:xfrm>
            <a:off x="339306" y="2840967"/>
            <a:ext cx="586308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latin typeface="Avenir Next LT Pro"/>
              </a:rPr>
              <a:t>El CRM de Coca-Cola es un </a:t>
            </a:r>
            <a:r>
              <a:rPr lang="en-US" dirty="0" err="1">
                <a:latin typeface="Avenir Next LT Pro"/>
              </a:rPr>
              <a:t>excelente</a:t>
            </a:r>
            <a:r>
              <a:rPr lang="en-US" dirty="0">
                <a:latin typeface="Avenir Next LT Pro"/>
              </a:rPr>
              <a:t> </a:t>
            </a:r>
            <a:r>
              <a:rPr lang="en-US" dirty="0" err="1">
                <a:latin typeface="Avenir Next LT Pro"/>
              </a:rPr>
              <a:t>ejemplo</a:t>
            </a:r>
            <a:r>
              <a:rPr lang="en-US" dirty="0">
                <a:latin typeface="Avenir Next LT Pro"/>
              </a:rPr>
              <a:t> de </a:t>
            </a:r>
            <a:r>
              <a:rPr lang="en-US" dirty="0" err="1">
                <a:latin typeface="Avenir Next LT Pro"/>
              </a:rPr>
              <a:t>cómo</a:t>
            </a:r>
            <a:r>
              <a:rPr lang="en-US" dirty="0">
                <a:latin typeface="Avenir Next LT Pro"/>
              </a:rPr>
              <a:t> </a:t>
            </a:r>
            <a:r>
              <a:rPr lang="en-US" dirty="0" err="1">
                <a:latin typeface="Avenir Next LT Pro"/>
              </a:rPr>
              <a:t>una</a:t>
            </a:r>
            <a:r>
              <a:rPr lang="en-US" dirty="0">
                <a:latin typeface="Avenir Next LT Pro"/>
              </a:rPr>
              <a:t> </a:t>
            </a:r>
            <a:r>
              <a:rPr lang="en-US" dirty="0" err="1">
                <a:latin typeface="Avenir Next LT Pro"/>
              </a:rPr>
              <a:t>empresa</a:t>
            </a:r>
            <a:r>
              <a:rPr lang="en-US" dirty="0">
                <a:latin typeface="Avenir Next LT Pro"/>
              </a:rPr>
              <a:t> </a:t>
            </a:r>
            <a:r>
              <a:rPr lang="en-US" dirty="0" err="1">
                <a:latin typeface="Avenir Next LT Pro"/>
              </a:rPr>
              <a:t>puede</a:t>
            </a:r>
            <a:r>
              <a:rPr lang="en-US" dirty="0">
                <a:latin typeface="Avenir Next LT Pro"/>
              </a:rPr>
              <a:t> </a:t>
            </a:r>
            <a:r>
              <a:rPr lang="en-US" dirty="0" err="1">
                <a:latin typeface="Avenir Next LT Pro"/>
              </a:rPr>
              <a:t>utilizar</a:t>
            </a:r>
            <a:r>
              <a:rPr lang="en-US" dirty="0">
                <a:latin typeface="Avenir Next LT Pro"/>
              </a:rPr>
              <a:t> </a:t>
            </a:r>
            <a:r>
              <a:rPr lang="en-US" dirty="0" err="1">
                <a:latin typeface="Avenir Next LT Pro"/>
              </a:rPr>
              <a:t>tecnologías</a:t>
            </a:r>
            <a:r>
              <a:rPr lang="en-US" dirty="0">
                <a:latin typeface="Avenir Next LT Pro"/>
              </a:rPr>
              <a:t> de </a:t>
            </a:r>
            <a:r>
              <a:rPr lang="en-US" dirty="0" err="1">
                <a:latin typeface="Avenir Next LT Pro"/>
              </a:rPr>
              <a:t>gestión</a:t>
            </a:r>
            <a:r>
              <a:rPr lang="en-US" dirty="0">
                <a:latin typeface="Avenir Next LT Pro"/>
              </a:rPr>
              <a:t> de </a:t>
            </a:r>
            <a:r>
              <a:rPr lang="en-US" dirty="0" err="1">
                <a:latin typeface="Avenir Next LT Pro"/>
              </a:rPr>
              <a:t>relaciones</a:t>
            </a:r>
            <a:r>
              <a:rPr lang="en-US" dirty="0">
                <a:latin typeface="Avenir Next LT Pro"/>
              </a:rPr>
              <a:t> con </a:t>
            </a:r>
            <a:r>
              <a:rPr lang="en-US" dirty="0" err="1">
                <a:latin typeface="Avenir Next LT Pro"/>
              </a:rPr>
              <a:t>clientes</a:t>
            </a:r>
            <a:r>
              <a:rPr lang="en-US" dirty="0">
                <a:latin typeface="Avenir Next LT Pro"/>
              </a:rPr>
              <a:t> para </a:t>
            </a:r>
            <a:r>
              <a:rPr lang="en-US" dirty="0" err="1">
                <a:latin typeface="Avenir Next LT Pro"/>
              </a:rPr>
              <a:t>mejorar</a:t>
            </a:r>
            <a:r>
              <a:rPr lang="en-US" dirty="0">
                <a:latin typeface="Avenir Next LT Pro"/>
              </a:rPr>
              <a:t> la </a:t>
            </a:r>
            <a:r>
              <a:rPr lang="en-US" dirty="0" err="1">
                <a:latin typeface="Avenir Next LT Pro"/>
              </a:rPr>
              <a:t>experiencia</a:t>
            </a:r>
            <a:r>
              <a:rPr lang="en-US" dirty="0">
                <a:latin typeface="Avenir Next LT Pro"/>
              </a:rPr>
              <a:t> del </a:t>
            </a:r>
            <a:r>
              <a:rPr lang="en-US" dirty="0" err="1">
                <a:latin typeface="Avenir Next LT Pro"/>
              </a:rPr>
              <a:t>cliente</a:t>
            </a:r>
            <a:r>
              <a:rPr lang="en-US" dirty="0">
                <a:latin typeface="Avenir Next LT Pro"/>
              </a:rPr>
              <a:t> y </a:t>
            </a:r>
            <a:r>
              <a:rPr lang="en-US" dirty="0" err="1">
                <a:latin typeface="Avenir Next LT Pro"/>
              </a:rPr>
              <a:t>aumentar</a:t>
            </a:r>
            <a:r>
              <a:rPr lang="en-US" dirty="0">
                <a:latin typeface="Avenir Next LT Pro"/>
              </a:rPr>
              <a:t> </a:t>
            </a:r>
            <a:r>
              <a:rPr lang="en-US" dirty="0" err="1">
                <a:latin typeface="Avenir Next LT Pro"/>
              </a:rPr>
              <a:t>su</a:t>
            </a:r>
            <a:r>
              <a:rPr lang="en-US" dirty="0">
                <a:latin typeface="Avenir Next LT Pro"/>
              </a:rPr>
              <a:t> </a:t>
            </a:r>
            <a:r>
              <a:rPr lang="en-US" dirty="0" err="1">
                <a:latin typeface="Avenir Next LT Pro"/>
              </a:rPr>
              <a:t>lealtad</a:t>
            </a:r>
            <a:r>
              <a:rPr lang="en-US" dirty="0">
                <a:latin typeface="Avenir Next LT Pro"/>
              </a:rPr>
              <a:t> y </a:t>
            </a:r>
            <a:r>
              <a:rPr lang="en-US" dirty="0" err="1">
                <a:latin typeface="Avenir Next LT Pro"/>
              </a:rPr>
              <a:t>satisfacción</a:t>
            </a:r>
            <a:r>
              <a:rPr lang="en-US" dirty="0">
                <a:latin typeface="Avenir Next LT Pro"/>
              </a:rPr>
              <a:t>.</a:t>
            </a:r>
          </a:p>
        </p:txBody>
      </p:sp>
      <p:pic>
        <p:nvPicPr>
          <p:cNvPr id="4" name="Imagen 4" descr="Logotipo&#10;&#10;Descripción generada automáticamente">
            <a:extLst>
              <a:ext uri="{FF2B5EF4-FFF2-40B4-BE49-F238E27FC236}">
                <a16:creationId xmlns:a16="http://schemas.microsoft.com/office/drawing/2014/main" id="{CBC78C94-AD2E-5B6E-295F-D23EF33C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45" y="2017949"/>
            <a:ext cx="4439728" cy="30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35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71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3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6" name="Rectangle 10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7" name="Rectangle 107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8" name="Right Triangle 109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reeform: Shape 111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0" name="Group 113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15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74B28D44-BB9A-044C-E1CA-BB9FEDFEABB3}"/>
              </a:ext>
            </a:extLst>
          </p:cNvPr>
          <p:cNvSpPr txBox="1"/>
          <p:nvPr/>
        </p:nvSpPr>
        <p:spPr>
          <a:xfrm>
            <a:off x="126521" y="2265596"/>
            <a:ext cx="11959618" cy="13739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1700"/>
              <a:t>Coca-Cola </a:t>
            </a:r>
            <a:r>
              <a:rPr lang="en-US" sz="1700" err="1"/>
              <a:t>utiliza</a:t>
            </a:r>
            <a:r>
              <a:rPr lang="en-US" sz="1700"/>
              <a:t> </a:t>
            </a:r>
            <a:r>
              <a:rPr lang="en-US" sz="1700" err="1"/>
              <a:t>una</a:t>
            </a:r>
            <a:r>
              <a:rPr lang="en-US" sz="1700"/>
              <a:t> </a:t>
            </a:r>
            <a:r>
              <a:rPr lang="en-US" sz="1700" err="1"/>
              <a:t>combinación</a:t>
            </a:r>
            <a:r>
              <a:rPr lang="en-US" sz="1700"/>
              <a:t> de </a:t>
            </a:r>
            <a:r>
              <a:rPr lang="en-US" sz="1700" err="1"/>
              <a:t>tecnologías</a:t>
            </a:r>
            <a:r>
              <a:rPr lang="en-US" sz="1700"/>
              <a:t> de CRM, </a:t>
            </a:r>
            <a:r>
              <a:rPr lang="en-US" sz="1700" err="1"/>
              <a:t>incluidas</a:t>
            </a:r>
            <a:r>
              <a:rPr lang="en-US" sz="1700"/>
              <a:t> </a:t>
            </a:r>
            <a:r>
              <a:rPr lang="en-US" sz="1700" err="1"/>
              <a:t>herramientas</a:t>
            </a:r>
            <a:r>
              <a:rPr lang="en-US" sz="1700"/>
              <a:t> de </a:t>
            </a:r>
            <a:r>
              <a:rPr lang="en-US" sz="1700" err="1"/>
              <a:t>análisis</a:t>
            </a:r>
            <a:r>
              <a:rPr lang="en-US" sz="1700"/>
              <a:t> de </a:t>
            </a:r>
            <a:r>
              <a:rPr lang="en-US" sz="1700" err="1"/>
              <a:t>datos</a:t>
            </a:r>
            <a:r>
              <a:rPr lang="en-US" sz="1700"/>
              <a:t> y de </a:t>
            </a:r>
            <a:r>
              <a:rPr lang="en-US" sz="1700" err="1"/>
              <a:t>gestión</a:t>
            </a:r>
            <a:r>
              <a:rPr lang="en-US" sz="1700"/>
              <a:t> de </a:t>
            </a:r>
            <a:r>
              <a:rPr lang="en-US" sz="1700" err="1"/>
              <a:t>relaciones</a:t>
            </a:r>
            <a:r>
              <a:rPr lang="en-US" sz="1700"/>
              <a:t> con </a:t>
            </a:r>
            <a:r>
              <a:rPr lang="en-US" sz="1700" err="1"/>
              <a:t>clientes</a:t>
            </a:r>
            <a:r>
              <a:rPr lang="en-US" sz="1700"/>
              <a:t>, para </a:t>
            </a:r>
            <a:r>
              <a:rPr lang="en-US" sz="1700" err="1"/>
              <a:t>recopilar</a:t>
            </a:r>
            <a:r>
              <a:rPr lang="en-US" sz="1700"/>
              <a:t> y </a:t>
            </a:r>
            <a:r>
              <a:rPr lang="en-US" sz="1700" err="1"/>
              <a:t>analizar</a:t>
            </a:r>
            <a:r>
              <a:rPr lang="en-US" sz="1700"/>
              <a:t> </a:t>
            </a:r>
            <a:r>
              <a:rPr lang="en-US" sz="1700" err="1"/>
              <a:t>información</a:t>
            </a:r>
            <a:r>
              <a:rPr lang="en-US" sz="1700"/>
              <a:t> </a:t>
            </a:r>
            <a:r>
              <a:rPr lang="en-US" sz="1700" err="1"/>
              <a:t>sobre</a:t>
            </a:r>
            <a:r>
              <a:rPr lang="en-US" sz="1700"/>
              <a:t> sus </a:t>
            </a:r>
            <a:r>
              <a:rPr lang="en-US" sz="1700" err="1"/>
              <a:t>clientes</a:t>
            </a:r>
            <a:r>
              <a:rPr lang="en-US" sz="1700"/>
              <a:t>. Con </a:t>
            </a:r>
            <a:r>
              <a:rPr lang="en-US" sz="1700" err="1"/>
              <a:t>esta</a:t>
            </a:r>
            <a:r>
              <a:rPr lang="en-US" sz="1700"/>
              <a:t> </a:t>
            </a:r>
            <a:r>
              <a:rPr lang="en-US" sz="1700" err="1"/>
              <a:t>información</a:t>
            </a:r>
            <a:r>
              <a:rPr lang="en-US" sz="1700"/>
              <a:t>, la </a:t>
            </a:r>
            <a:r>
              <a:rPr lang="en-US" sz="1700" err="1"/>
              <a:t>compañía</a:t>
            </a:r>
            <a:r>
              <a:rPr lang="en-US" sz="1700"/>
              <a:t> </a:t>
            </a:r>
            <a:r>
              <a:rPr lang="en-US" sz="1700" err="1"/>
              <a:t>puede</a:t>
            </a:r>
            <a:r>
              <a:rPr lang="en-US" sz="1700"/>
              <a:t> </a:t>
            </a:r>
            <a:r>
              <a:rPr lang="en-US" sz="1700" err="1"/>
              <a:t>personalizar</a:t>
            </a:r>
            <a:r>
              <a:rPr lang="en-US" sz="1700"/>
              <a:t> sus </a:t>
            </a:r>
            <a:r>
              <a:rPr lang="en-US" sz="1700" err="1"/>
              <a:t>estrategias</a:t>
            </a:r>
            <a:r>
              <a:rPr lang="en-US" sz="1700"/>
              <a:t> de marketing y </a:t>
            </a:r>
            <a:r>
              <a:rPr lang="en-US" sz="1700" err="1"/>
              <a:t>mejorar</a:t>
            </a:r>
            <a:r>
              <a:rPr lang="en-US" sz="1700"/>
              <a:t> la </a:t>
            </a:r>
            <a:r>
              <a:rPr lang="en-US" sz="1700" err="1"/>
              <a:t>eficacia</a:t>
            </a:r>
            <a:r>
              <a:rPr lang="en-US" sz="1700"/>
              <a:t> de sus </a:t>
            </a:r>
            <a:r>
              <a:rPr lang="en-US" sz="1700" err="1"/>
              <a:t>esfuerzos</a:t>
            </a:r>
            <a:r>
              <a:rPr lang="en-US" sz="1700"/>
              <a:t> de </a:t>
            </a:r>
            <a:r>
              <a:rPr lang="en-US" sz="1700" err="1"/>
              <a:t>ventas</a:t>
            </a:r>
            <a:r>
              <a:rPr lang="en-US" sz="1700"/>
              <a:t>.</a:t>
            </a:r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5734353B-5A6B-FE62-8DA3-E4EC3123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29" y="3743004"/>
            <a:ext cx="6984519" cy="28081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8648D6-F24E-BC52-7677-7CAAEAD53581}"/>
              </a:ext>
            </a:extLst>
          </p:cNvPr>
          <p:cNvSpPr txBox="1"/>
          <p:nvPr/>
        </p:nvSpPr>
        <p:spPr>
          <a:xfrm>
            <a:off x="1575758" y="181155"/>
            <a:ext cx="906923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err="1">
                <a:solidFill>
                  <a:srgbClr val="000000"/>
                </a:solidFill>
                <a:latin typeface="Posterama"/>
                <a:cs typeface="Posterama"/>
              </a:rPr>
              <a:t>Recopilación</a:t>
            </a:r>
            <a:r>
              <a:rPr lang="en-US" sz="4400">
                <a:solidFill>
                  <a:srgbClr val="000000"/>
                </a:solidFill>
                <a:latin typeface="Posterama"/>
                <a:cs typeface="Posterama"/>
              </a:rPr>
              <a:t> y </a:t>
            </a:r>
            <a:r>
              <a:rPr lang="en-US" sz="4400" err="1">
                <a:solidFill>
                  <a:srgbClr val="000000"/>
                </a:solidFill>
                <a:latin typeface="Posterama"/>
                <a:cs typeface="Posterama"/>
              </a:rPr>
              <a:t>análisis</a:t>
            </a:r>
            <a:r>
              <a:rPr lang="en-US" sz="4400">
                <a:solidFill>
                  <a:srgbClr val="000000"/>
                </a:solidFill>
                <a:latin typeface="Posterama"/>
                <a:cs typeface="Posterama"/>
              </a:rPr>
              <a:t> de </a:t>
            </a:r>
            <a:r>
              <a:rPr lang="en-US" sz="4400" err="1">
                <a:solidFill>
                  <a:srgbClr val="000000"/>
                </a:solidFill>
                <a:latin typeface="Posterama"/>
                <a:cs typeface="Posterama"/>
              </a:rPr>
              <a:t>datos</a:t>
            </a:r>
            <a:r>
              <a:rPr lang="en-US" sz="4400">
                <a:solidFill>
                  <a:srgbClr val="000000"/>
                </a:solidFill>
                <a:latin typeface="Posterama"/>
                <a:cs typeface="Posterama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5762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5" name="Right Triangle 11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119848A-5178-0407-A4B9-72054185BAF0}"/>
              </a:ext>
            </a:extLst>
          </p:cNvPr>
          <p:cNvSpPr txBox="1"/>
          <p:nvPr/>
        </p:nvSpPr>
        <p:spPr>
          <a:xfrm>
            <a:off x="6339141" y="2773932"/>
            <a:ext cx="5659842" cy="13207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err="1">
                <a:solidFill>
                  <a:schemeClr val="tx2"/>
                </a:solidFill>
              </a:rPr>
              <a:t>Además</a:t>
            </a:r>
            <a:r>
              <a:rPr lang="en-US">
                <a:solidFill>
                  <a:schemeClr val="tx2"/>
                </a:solidFill>
              </a:rPr>
              <a:t>, Coca-Cola ha </a:t>
            </a:r>
            <a:r>
              <a:rPr lang="en-US" err="1">
                <a:solidFill>
                  <a:schemeClr val="tx2"/>
                </a:solidFill>
              </a:rPr>
              <a:t>implementado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programas</a:t>
            </a:r>
            <a:r>
              <a:rPr lang="en-US">
                <a:solidFill>
                  <a:schemeClr val="tx2"/>
                </a:solidFill>
              </a:rPr>
              <a:t> de </a:t>
            </a:r>
            <a:r>
              <a:rPr lang="en-US" err="1">
                <a:solidFill>
                  <a:schemeClr val="tx2"/>
                </a:solidFill>
              </a:rPr>
              <a:t>fidelización</a:t>
            </a:r>
            <a:r>
              <a:rPr lang="en-US">
                <a:solidFill>
                  <a:schemeClr val="tx2"/>
                </a:solidFill>
              </a:rPr>
              <a:t> de </a:t>
            </a:r>
            <a:r>
              <a:rPr lang="en-US" err="1">
                <a:solidFill>
                  <a:schemeClr val="tx2"/>
                </a:solidFill>
              </a:rPr>
              <a:t>clientes</a:t>
            </a:r>
            <a:r>
              <a:rPr lang="en-US">
                <a:solidFill>
                  <a:schemeClr val="tx2"/>
                </a:solidFill>
              </a:rPr>
              <a:t> y </a:t>
            </a:r>
            <a:r>
              <a:rPr lang="en-US" err="1">
                <a:solidFill>
                  <a:schemeClr val="tx2"/>
                </a:solidFill>
              </a:rPr>
              <a:t>ofrece</a:t>
            </a:r>
            <a:r>
              <a:rPr lang="en-US">
                <a:solidFill>
                  <a:schemeClr val="tx2"/>
                </a:solidFill>
              </a:rPr>
              <a:t> a sus </a:t>
            </a:r>
            <a:r>
              <a:rPr lang="en-US" err="1">
                <a:solidFill>
                  <a:schemeClr val="tx2"/>
                </a:solidFill>
              </a:rPr>
              <a:t>consumidores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recompensas</a:t>
            </a:r>
            <a:r>
              <a:rPr lang="en-US">
                <a:solidFill>
                  <a:schemeClr val="tx2"/>
                </a:solidFill>
              </a:rPr>
              <a:t> y </a:t>
            </a:r>
            <a:r>
              <a:rPr lang="en-US" err="1">
                <a:solidFill>
                  <a:schemeClr val="tx2"/>
                </a:solidFill>
              </a:rPr>
              <a:t>descuentos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exclusivos</a:t>
            </a:r>
            <a:r>
              <a:rPr lang="en-US">
                <a:solidFill>
                  <a:schemeClr val="tx2"/>
                </a:solidFill>
              </a:rPr>
              <a:t>.</a:t>
            </a:r>
            <a:endParaRPr lang="es-ES">
              <a:solidFill>
                <a:schemeClr val="tx2"/>
              </a:solidFill>
            </a:endParaRP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19EB4CBF-C2B9-61DC-DFD3-5EFA009F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2183921"/>
            <a:ext cx="5719313" cy="384163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A216BF7-0834-23BE-5AC5-D5E978357E85}"/>
              </a:ext>
            </a:extLst>
          </p:cNvPr>
          <p:cNvSpPr txBox="1">
            <a:spLocks/>
          </p:cNvSpPr>
          <p:nvPr/>
        </p:nvSpPr>
        <p:spPr>
          <a:xfrm>
            <a:off x="744747" y="235728"/>
            <a:ext cx="10722932" cy="649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000000"/>
                </a:solidFill>
                <a:ea typeface="+mj-lt"/>
                <a:cs typeface="+mj-lt"/>
              </a:rPr>
              <a:t>Programas de fidelización de clientes:</a:t>
            </a:r>
          </a:p>
        </p:txBody>
      </p:sp>
    </p:spTree>
    <p:extLst>
      <p:ext uri="{BB962C8B-B14F-4D97-AF65-F5344CB8AC3E}">
        <p14:creationId xmlns:p14="http://schemas.microsoft.com/office/powerpoint/2010/main" val="198057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3517DAF-BA0B-48C9-8544-2D295C68F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ight Triangle 11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20AB72C-20FB-424A-B116-9771F33F0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4" y="4062405"/>
            <a:ext cx="3509907" cy="2795595"/>
          </a:xfrm>
          <a:custGeom>
            <a:avLst/>
            <a:gdLst>
              <a:gd name="connsiteX0" fmla="*/ 1060477 w 3509907"/>
              <a:gd name="connsiteY0" fmla="*/ 0 h 2795595"/>
              <a:gd name="connsiteX1" fmla="*/ 3509907 w 3509907"/>
              <a:gd name="connsiteY1" fmla="*/ 2449430 h 2795595"/>
              <a:gd name="connsiteX2" fmla="*/ 3497261 w 3509907"/>
              <a:gd name="connsiteY2" fmla="*/ 2699870 h 2795595"/>
              <a:gd name="connsiteX3" fmla="*/ 3482652 w 3509907"/>
              <a:gd name="connsiteY3" fmla="*/ 2795595 h 2795595"/>
              <a:gd name="connsiteX4" fmla="*/ 2653271 w 3509907"/>
              <a:gd name="connsiteY4" fmla="*/ 2795595 h 2795595"/>
              <a:gd name="connsiteX5" fmla="*/ 2657790 w 3509907"/>
              <a:gd name="connsiteY5" fmla="*/ 2778020 h 2795595"/>
              <a:gd name="connsiteX6" fmla="*/ 2690914 w 3509907"/>
              <a:gd name="connsiteY6" fmla="*/ 2449430 h 2795595"/>
              <a:gd name="connsiteX7" fmla="*/ 1060476 w 3509907"/>
              <a:gd name="connsiteY7" fmla="*/ 818992 h 2795595"/>
              <a:gd name="connsiteX8" fmla="*/ 23366 w 3509907"/>
              <a:gd name="connsiteY8" fmla="*/ 1191305 h 2795595"/>
              <a:gd name="connsiteX9" fmla="*/ 0 w 3509907"/>
              <a:gd name="connsiteY9" fmla="*/ 1212542 h 2795595"/>
              <a:gd name="connsiteX10" fmla="*/ 0 w 3509907"/>
              <a:gd name="connsiteY10" fmla="*/ 244056 h 2795595"/>
              <a:gd name="connsiteX11" fmla="*/ 107048 w 3509907"/>
              <a:gd name="connsiteY11" fmla="*/ 192489 h 2795595"/>
              <a:gd name="connsiteX12" fmla="*/ 1060477 w 3509907"/>
              <a:gd name="connsiteY12" fmla="*/ 0 h 279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09907" h="2795595">
                <a:moveTo>
                  <a:pt x="1060477" y="0"/>
                </a:moveTo>
                <a:cubicBezTo>
                  <a:pt x="2413260" y="0"/>
                  <a:pt x="3509907" y="1096647"/>
                  <a:pt x="3509907" y="2449430"/>
                </a:cubicBezTo>
                <a:cubicBezTo>
                  <a:pt x="3509907" y="2533979"/>
                  <a:pt x="3505624" y="2617528"/>
                  <a:pt x="3497261" y="2699870"/>
                </a:cubicBezTo>
                <a:lnTo>
                  <a:pt x="3482652" y="2795595"/>
                </a:lnTo>
                <a:lnTo>
                  <a:pt x="2653271" y="2795595"/>
                </a:lnTo>
                <a:lnTo>
                  <a:pt x="2657790" y="2778020"/>
                </a:lnTo>
                <a:cubicBezTo>
                  <a:pt x="2679509" y="2671883"/>
                  <a:pt x="2690914" y="2561988"/>
                  <a:pt x="2690914" y="2449430"/>
                </a:cubicBezTo>
                <a:cubicBezTo>
                  <a:pt x="2690914" y="1548964"/>
                  <a:pt x="1960942" y="818992"/>
                  <a:pt x="1060476" y="818992"/>
                </a:cubicBezTo>
                <a:cubicBezTo>
                  <a:pt x="666522" y="818992"/>
                  <a:pt x="305202" y="958713"/>
                  <a:pt x="23366" y="1191305"/>
                </a:cubicBezTo>
                <a:lnTo>
                  <a:pt x="0" y="1212542"/>
                </a:lnTo>
                <a:lnTo>
                  <a:pt x="0" y="244056"/>
                </a:lnTo>
                <a:lnTo>
                  <a:pt x="107048" y="192489"/>
                </a:lnTo>
                <a:cubicBezTo>
                  <a:pt x="400094" y="68541"/>
                  <a:pt x="722282" y="0"/>
                  <a:pt x="1060477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E38EE1F-4E4B-4F57-B909-C42294E31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90211" y="5571906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273E10D-CF4D-CC5A-4787-F7F11D74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84" y="225699"/>
            <a:ext cx="9356420" cy="8823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Mejora de la eficiencia operacional: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9705644-2E4D-DD32-16AD-4E9F3F237798}"/>
              </a:ext>
            </a:extLst>
          </p:cNvPr>
          <p:cNvSpPr txBox="1"/>
          <p:nvPr/>
        </p:nvSpPr>
        <p:spPr>
          <a:xfrm>
            <a:off x="6092950" y="3043660"/>
            <a:ext cx="5813687" cy="15012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>
                <a:solidFill>
                  <a:srgbClr val="000000"/>
                </a:solidFill>
              </a:rPr>
              <a:t>Gracias a la </a:t>
            </a:r>
            <a:r>
              <a:rPr lang="en-US" err="1">
                <a:solidFill>
                  <a:srgbClr val="000000"/>
                </a:solidFill>
              </a:rPr>
              <a:t>integración</a:t>
            </a:r>
            <a:r>
              <a:rPr lang="en-US">
                <a:solidFill>
                  <a:srgbClr val="000000"/>
                </a:solidFill>
              </a:rPr>
              <a:t> de sus </a:t>
            </a:r>
            <a:r>
              <a:rPr lang="en-US" err="1">
                <a:solidFill>
                  <a:srgbClr val="000000"/>
                </a:solidFill>
              </a:rPr>
              <a:t>sistemas</a:t>
            </a:r>
            <a:r>
              <a:rPr lang="en-US">
                <a:solidFill>
                  <a:srgbClr val="000000"/>
                </a:solidFill>
              </a:rPr>
              <a:t> de </a:t>
            </a:r>
            <a:r>
              <a:rPr lang="en-US" err="1">
                <a:solidFill>
                  <a:srgbClr val="000000"/>
                </a:solidFill>
              </a:rPr>
              <a:t>gestión</a:t>
            </a:r>
            <a:r>
              <a:rPr lang="en-US">
                <a:solidFill>
                  <a:srgbClr val="000000"/>
                </a:solidFill>
              </a:rPr>
              <a:t> de </a:t>
            </a:r>
            <a:r>
              <a:rPr lang="en-US" err="1">
                <a:solidFill>
                  <a:srgbClr val="000000"/>
                </a:solidFill>
              </a:rPr>
              <a:t>relaciones</a:t>
            </a:r>
            <a:r>
              <a:rPr lang="en-US">
                <a:solidFill>
                  <a:srgbClr val="000000"/>
                </a:solidFill>
              </a:rPr>
              <a:t> con </a:t>
            </a:r>
            <a:r>
              <a:rPr lang="en-US" err="1">
                <a:solidFill>
                  <a:srgbClr val="000000"/>
                </a:solidFill>
              </a:rPr>
              <a:t>clientes</a:t>
            </a:r>
            <a:r>
              <a:rPr lang="en-US">
                <a:solidFill>
                  <a:srgbClr val="000000"/>
                </a:solidFill>
              </a:rPr>
              <a:t> con sus </a:t>
            </a:r>
            <a:r>
              <a:rPr lang="en-US" err="1">
                <a:solidFill>
                  <a:srgbClr val="000000"/>
                </a:solidFill>
              </a:rPr>
              <a:t>procesos</a:t>
            </a:r>
            <a:r>
              <a:rPr lang="en-US">
                <a:solidFill>
                  <a:srgbClr val="000000"/>
                </a:solidFill>
              </a:rPr>
              <a:t> de </a:t>
            </a:r>
            <a:r>
              <a:rPr lang="en-US" err="1">
                <a:solidFill>
                  <a:srgbClr val="000000"/>
                </a:solidFill>
              </a:rPr>
              <a:t>ventas</a:t>
            </a:r>
            <a:r>
              <a:rPr lang="en-US">
                <a:solidFill>
                  <a:srgbClr val="000000"/>
                </a:solidFill>
              </a:rPr>
              <a:t> y </a:t>
            </a:r>
            <a:r>
              <a:rPr lang="en-US" err="1">
                <a:solidFill>
                  <a:srgbClr val="000000"/>
                </a:solidFill>
              </a:rPr>
              <a:t>logística</a:t>
            </a:r>
            <a:r>
              <a:rPr lang="en-US">
                <a:solidFill>
                  <a:srgbClr val="000000"/>
                </a:solidFill>
              </a:rPr>
              <a:t>, Coca-Cola ha </a:t>
            </a:r>
            <a:r>
              <a:rPr lang="en-US" err="1">
                <a:solidFill>
                  <a:srgbClr val="000000"/>
                </a:solidFill>
              </a:rPr>
              <a:t>podido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reducir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costos</a:t>
            </a:r>
            <a:r>
              <a:rPr lang="en-US">
                <a:solidFill>
                  <a:srgbClr val="000000"/>
                </a:solidFill>
              </a:rPr>
              <a:t> y </a:t>
            </a:r>
            <a:r>
              <a:rPr lang="en-US" err="1">
                <a:solidFill>
                  <a:srgbClr val="000000"/>
                </a:solidFill>
              </a:rPr>
              <a:t>mejorar</a:t>
            </a:r>
            <a:r>
              <a:rPr lang="en-US">
                <a:solidFill>
                  <a:srgbClr val="000000"/>
                </a:solidFill>
              </a:rPr>
              <a:t> la </a:t>
            </a:r>
            <a:r>
              <a:rPr lang="en-US" err="1">
                <a:solidFill>
                  <a:srgbClr val="000000"/>
                </a:solidFill>
              </a:rPr>
              <a:t>satisfacción</a:t>
            </a:r>
            <a:r>
              <a:rPr lang="en-US">
                <a:solidFill>
                  <a:srgbClr val="000000"/>
                </a:solidFill>
              </a:rPr>
              <a:t> del </a:t>
            </a:r>
            <a:r>
              <a:rPr lang="en-US" err="1">
                <a:solidFill>
                  <a:srgbClr val="000000"/>
                </a:solidFill>
              </a:rPr>
              <a:t>cliente</a:t>
            </a:r>
            <a:r>
              <a:rPr lang="en-US">
                <a:solidFill>
                  <a:srgbClr val="000000"/>
                </a:solidFill>
              </a:rPr>
              <a:t>.</a:t>
            </a:r>
            <a:endParaRPr lang="es-ES"/>
          </a:p>
        </p:txBody>
      </p:sp>
      <p:pic>
        <p:nvPicPr>
          <p:cNvPr id="7" name="Imagen 7" descr="Botella de refresco&#10;&#10;Descripción generada automáticamente">
            <a:extLst>
              <a:ext uri="{FF2B5EF4-FFF2-40B4-BE49-F238E27FC236}">
                <a16:creationId xmlns:a16="http://schemas.microsoft.com/office/drawing/2014/main" id="{CD26A4C2-AA8B-C38B-3951-1210C432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1995186"/>
            <a:ext cx="5388633" cy="360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40B5B8B-1859-452F-A82A-CDD8D2518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65BF84F9-3CC3-492E-BF19-8E32FBB3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Document 84">
            <a:extLst>
              <a:ext uri="{FF2B5EF4-FFF2-40B4-BE49-F238E27FC236}">
                <a16:creationId xmlns:a16="http://schemas.microsoft.com/office/drawing/2014/main" id="{0CCF3E0C-EF46-4FD7-8134-966F9FE8B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837" y="-76200"/>
            <a:ext cx="12214827" cy="6858000"/>
            <a:chOff x="-6214" y="-1"/>
            <a:chExt cx="12214827" cy="68580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E02E243-A0F7-4436-9916-7EEF5BA5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5"/>
            <a:ext cx="4952999" cy="22441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Personalización de la experiencia del cliente: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F07D56A-D3C8-4F30-59DB-9C13AB97CBE1}"/>
              </a:ext>
            </a:extLst>
          </p:cNvPr>
          <p:cNvSpPr txBox="1"/>
          <p:nvPr/>
        </p:nvSpPr>
        <p:spPr>
          <a:xfrm>
            <a:off x="457200" y="3276600"/>
            <a:ext cx="4952999" cy="27448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>
                <a:solidFill>
                  <a:schemeClr val="tx2"/>
                </a:solidFill>
              </a:rPr>
              <a:t>El uso de tecnologías de CRM ha permitido a Coca-Cola personalizar la experiencia del cliente, lo que ha contribuido a aumentar su lealtad y satisfacción.</a:t>
            </a:r>
          </a:p>
        </p:txBody>
      </p:sp>
      <p:pic>
        <p:nvPicPr>
          <p:cNvPr id="4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68219ADC-5D57-B1AA-E9DB-A181D7E2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0" r="19509" b="-1"/>
          <a:stretch/>
        </p:blipFill>
        <p:spPr>
          <a:xfrm>
            <a:off x="5791200" y="669256"/>
            <a:ext cx="5320206" cy="55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1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88C0C7E-61FA-E63C-7296-A57D1B5C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029" y="401668"/>
            <a:ext cx="10319015" cy="80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Impacto en la rentabilidad: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AEB781-530D-A270-9401-83B99DD1802E}"/>
              </a:ext>
            </a:extLst>
          </p:cNvPr>
          <p:cNvSpPr txBox="1"/>
          <p:nvPr/>
        </p:nvSpPr>
        <p:spPr>
          <a:xfrm>
            <a:off x="6856726" y="2428877"/>
            <a:ext cx="4955351" cy="20108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 algn="just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>
                <a:solidFill>
                  <a:srgbClr val="000000"/>
                </a:solidFill>
              </a:rPr>
              <a:t>Al mejorar la experiencia del cliente y aumentar su lealtad y satisfacción, así como reducir costos y mejorar la eficiencia operacional, el CRM de Coca-Cola ha tenido un impacto positivo en la rentabilidad de la compañía.</a:t>
            </a:r>
          </a:p>
        </p:txBody>
      </p:sp>
      <p:pic>
        <p:nvPicPr>
          <p:cNvPr id="5" name="Imagen 5" descr="Botella de refresco&#10;&#10;Descripción generada automáticamente">
            <a:extLst>
              <a:ext uri="{FF2B5EF4-FFF2-40B4-BE49-F238E27FC236}">
                <a16:creationId xmlns:a16="http://schemas.microsoft.com/office/drawing/2014/main" id="{6D7C06EA-8A60-52F8-872B-59DA43DA4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2" y="2116601"/>
            <a:ext cx="6366294" cy="26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3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DAD724-AF32-45EC-B0B9-360C73C9D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F61183F-11C2-6E03-536F-3733BB35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772"/>
            <a:ext cx="3718767" cy="5531079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>
                    <a:alpha val="80000"/>
                  </a:schemeClr>
                </a:solidFill>
                <a:cs typeface="Posterama"/>
              </a:rPr>
              <a:t>CRM: Microsoft Dynamics</a:t>
            </a:r>
            <a:endParaRPr lang="es-ES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A4D4000-2689-4306-BBA6-BF744AB5F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6893" y="191033"/>
            <a:ext cx="7763540" cy="6065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3" name="Marcador de contenido 2">
            <a:extLst>
              <a:ext uri="{FF2B5EF4-FFF2-40B4-BE49-F238E27FC236}">
                <a16:creationId xmlns:a16="http://schemas.microsoft.com/office/drawing/2014/main" id="{E75BA797-DA92-0185-8C89-4ECF99B0EB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97183"/>
              </p:ext>
            </p:extLst>
          </p:nvPr>
        </p:nvGraphicFramePr>
        <p:xfrm>
          <a:off x="4184068" y="152400"/>
          <a:ext cx="7812562" cy="6163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9894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8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9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0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1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0" name="Rectangle 2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1" name="Rectangle 251">
            <a:extLst>
              <a:ext uri="{FF2B5EF4-FFF2-40B4-BE49-F238E27FC236}">
                <a16:creationId xmlns:a16="http://schemas.microsoft.com/office/drawing/2014/main" id="{43517DAF-BA0B-48C9-8544-2D295C68F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2" name="Right Triangle 2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reeform: Shape 255">
            <a:extLst>
              <a:ext uri="{FF2B5EF4-FFF2-40B4-BE49-F238E27FC236}">
                <a16:creationId xmlns:a16="http://schemas.microsoft.com/office/drawing/2014/main" id="{320AB72C-20FB-424A-B116-9771F33F0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4" y="4062405"/>
            <a:ext cx="3509907" cy="2795595"/>
          </a:xfrm>
          <a:custGeom>
            <a:avLst/>
            <a:gdLst>
              <a:gd name="connsiteX0" fmla="*/ 1060477 w 3509907"/>
              <a:gd name="connsiteY0" fmla="*/ 0 h 2795595"/>
              <a:gd name="connsiteX1" fmla="*/ 3509907 w 3509907"/>
              <a:gd name="connsiteY1" fmla="*/ 2449430 h 2795595"/>
              <a:gd name="connsiteX2" fmla="*/ 3497261 w 3509907"/>
              <a:gd name="connsiteY2" fmla="*/ 2699870 h 2795595"/>
              <a:gd name="connsiteX3" fmla="*/ 3482652 w 3509907"/>
              <a:gd name="connsiteY3" fmla="*/ 2795595 h 2795595"/>
              <a:gd name="connsiteX4" fmla="*/ 2653271 w 3509907"/>
              <a:gd name="connsiteY4" fmla="*/ 2795595 h 2795595"/>
              <a:gd name="connsiteX5" fmla="*/ 2657790 w 3509907"/>
              <a:gd name="connsiteY5" fmla="*/ 2778020 h 2795595"/>
              <a:gd name="connsiteX6" fmla="*/ 2690914 w 3509907"/>
              <a:gd name="connsiteY6" fmla="*/ 2449430 h 2795595"/>
              <a:gd name="connsiteX7" fmla="*/ 1060476 w 3509907"/>
              <a:gd name="connsiteY7" fmla="*/ 818992 h 2795595"/>
              <a:gd name="connsiteX8" fmla="*/ 23366 w 3509907"/>
              <a:gd name="connsiteY8" fmla="*/ 1191305 h 2795595"/>
              <a:gd name="connsiteX9" fmla="*/ 0 w 3509907"/>
              <a:gd name="connsiteY9" fmla="*/ 1212542 h 2795595"/>
              <a:gd name="connsiteX10" fmla="*/ 0 w 3509907"/>
              <a:gd name="connsiteY10" fmla="*/ 244056 h 2795595"/>
              <a:gd name="connsiteX11" fmla="*/ 107048 w 3509907"/>
              <a:gd name="connsiteY11" fmla="*/ 192489 h 2795595"/>
              <a:gd name="connsiteX12" fmla="*/ 1060477 w 3509907"/>
              <a:gd name="connsiteY12" fmla="*/ 0 h 279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09907" h="2795595">
                <a:moveTo>
                  <a:pt x="1060477" y="0"/>
                </a:moveTo>
                <a:cubicBezTo>
                  <a:pt x="2413260" y="0"/>
                  <a:pt x="3509907" y="1096647"/>
                  <a:pt x="3509907" y="2449430"/>
                </a:cubicBezTo>
                <a:cubicBezTo>
                  <a:pt x="3509907" y="2533979"/>
                  <a:pt x="3505624" y="2617528"/>
                  <a:pt x="3497261" y="2699870"/>
                </a:cubicBezTo>
                <a:lnTo>
                  <a:pt x="3482652" y="2795595"/>
                </a:lnTo>
                <a:lnTo>
                  <a:pt x="2653271" y="2795595"/>
                </a:lnTo>
                <a:lnTo>
                  <a:pt x="2657790" y="2778020"/>
                </a:lnTo>
                <a:cubicBezTo>
                  <a:pt x="2679509" y="2671883"/>
                  <a:pt x="2690914" y="2561988"/>
                  <a:pt x="2690914" y="2449430"/>
                </a:cubicBezTo>
                <a:cubicBezTo>
                  <a:pt x="2690914" y="1548964"/>
                  <a:pt x="1960942" y="818992"/>
                  <a:pt x="1060476" y="818992"/>
                </a:cubicBezTo>
                <a:cubicBezTo>
                  <a:pt x="666522" y="818992"/>
                  <a:pt x="305202" y="958713"/>
                  <a:pt x="23366" y="1191305"/>
                </a:cubicBezTo>
                <a:lnTo>
                  <a:pt x="0" y="1212542"/>
                </a:lnTo>
                <a:lnTo>
                  <a:pt x="0" y="244056"/>
                </a:lnTo>
                <a:lnTo>
                  <a:pt x="107048" y="192489"/>
                </a:lnTo>
                <a:cubicBezTo>
                  <a:pt x="400094" y="68541"/>
                  <a:pt x="722282" y="0"/>
                  <a:pt x="1060477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Freeform: Shape 257">
            <a:extLst>
              <a:ext uri="{FF2B5EF4-FFF2-40B4-BE49-F238E27FC236}">
                <a16:creationId xmlns:a16="http://schemas.microsoft.com/office/drawing/2014/main" id="{9E38EE1F-4E4B-4F57-B909-C42294E31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90211" y="5571906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5" name="Group 25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CA862EA-1D40-049F-4A4C-3B0B3FFF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67" y="398227"/>
            <a:ext cx="10492232" cy="925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¿Como afecto el uso del CRM?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AA6762-720F-C093-6728-9EBE1068CD74}"/>
              </a:ext>
            </a:extLst>
          </p:cNvPr>
          <p:cNvSpPr txBox="1"/>
          <p:nvPr/>
        </p:nvSpPr>
        <p:spPr>
          <a:xfrm>
            <a:off x="313251" y="2008491"/>
            <a:ext cx="11593384" cy="383039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dirty="0">
                <a:solidFill>
                  <a:schemeClr val="tx2"/>
                </a:solidFill>
              </a:rPr>
              <a:t>1. </a:t>
            </a:r>
            <a:r>
              <a:rPr lang="en-US" b="1" dirty="0" err="1">
                <a:solidFill>
                  <a:schemeClr val="tx2"/>
                </a:solidFill>
              </a:rPr>
              <a:t>Mejora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en</a:t>
            </a:r>
            <a:r>
              <a:rPr lang="en-US" b="1" dirty="0">
                <a:solidFill>
                  <a:schemeClr val="tx2"/>
                </a:solidFill>
              </a:rPr>
              <a:t> la </a:t>
            </a:r>
            <a:r>
              <a:rPr lang="en-US" b="1" dirty="0" err="1">
                <a:solidFill>
                  <a:schemeClr val="tx2"/>
                </a:solidFill>
              </a:rPr>
              <a:t>personalización</a:t>
            </a:r>
            <a:r>
              <a:rPr lang="en-US" b="1" dirty="0">
                <a:solidFill>
                  <a:schemeClr val="tx2"/>
                </a:solidFill>
              </a:rPr>
              <a:t> de </a:t>
            </a:r>
            <a:r>
              <a:rPr lang="en-US" b="1" dirty="0" err="1">
                <a:solidFill>
                  <a:schemeClr val="tx2"/>
                </a:solidFill>
              </a:rPr>
              <a:t>los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mensajes</a:t>
            </a:r>
            <a:r>
              <a:rPr lang="en-US" b="1" dirty="0">
                <a:solidFill>
                  <a:schemeClr val="tx2"/>
                </a:solidFill>
              </a:rPr>
              <a:t>:</a:t>
            </a:r>
            <a:r>
              <a:rPr lang="en-US" dirty="0">
                <a:solidFill>
                  <a:schemeClr val="tx2"/>
                </a:solidFill>
              </a:rPr>
              <a:t> Al </a:t>
            </a:r>
            <a:r>
              <a:rPr lang="en-US" dirty="0" err="1">
                <a:solidFill>
                  <a:schemeClr val="tx2"/>
                </a:solidFill>
              </a:rPr>
              <a:t>recopilar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dirty="0" err="1">
                <a:solidFill>
                  <a:schemeClr val="tx2"/>
                </a:solidFill>
              </a:rPr>
              <a:t>analizar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datos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sobre</a:t>
            </a:r>
            <a:r>
              <a:rPr lang="en-US" dirty="0">
                <a:solidFill>
                  <a:schemeClr val="tx2"/>
                </a:solidFill>
              </a:rPr>
              <a:t> sus </a:t>
            </a:r>
            <a:r>
              <a:rPr lang="en-US" dirty="0" err="1">
                <a:solidFill>
                  <a:schemeClr val="tx2"/>
                </a:solidFill>
              </a:rPr>
              <a:t>clientes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dirty="0" err="1">
                <a:solidFill>
                  <a:schemeClr val="tx2"/>
                </a:solidFill>
              </a:rPr>
              <a:t>preferencias</a:t>
            </a:r>
            <a:r>
              <a:rPr lang="en-US" dirty="0">
                <a:solidFill>
                  <a:schemeClr val="tx2"/>
                </a:solidFill>
              </a:rPr>
              <a:t>, Coca-Cola </a:t>
            </a:r>
            <a:r>
              <a:rPr lang="en-US" dirty="0" err="1">
                <a:solidFill>
                  <a:schemeClr val="tx2"/>
                </a:solidFill>
              </a:rPr>
              <a:t>puede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personalizar</a:t>
            </a:r>
            <a:r>
              <a:rPr lang="en-US" dirty="0">
                <a:solidFill>
                  <a:schemeClr val="tx2"/>
                </a:solidFill>
              </a:rPr>
              <a:t> sus </a:t>
            </a:r>
            <a:r>
              <a:rPr lang="en-US" dirty="0" err="1">
                <a:solidFill>
                  <a:schemeClr val="tx2"/>
                </a:solidFill>
              </a:rPr>
              <a:t>mensajes</a:t>
            </a:r>
            <a:r>
              <a:rPr lang="en-US" dirty="0">
                <a:solidFill>
                  <a:schemeClr val="tx2"/>
                </a:solidFill>
              </a:rPr>
              <a:t> de marketing y </a:t>
            </a:r>
            <a:r>
              <a:rPr lang="en-US" dirty="0" err="1">
                <a:solidFill>
                  <a:schemeClr val="tx2"/>
                </a:solidFill>
              </a:rPr>
              <a:t>ofrecer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experiencias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más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relevantes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dirty="0" err="1">
                <a:solidFill>
                  <a:schemeClr val="tx2"/>
                </a:solidFill>
              </a:rPr>
              <a:t>efectivas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s-ES" dirty="0">
              <a:solidFill>
                <a:schemeClr val="tx2"/>
              </a:solidFill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dirty="0">
                <a:solidFill>
                  <a:schemeClr val="tx2"/>
                </a:solidFill>
              </a:rPr>
              <a:t>2. </a:t>
            </a:r>
            <a:r>
              <a:rPr lang="en-US" b="1" dirty="0" err="1">
                <a:solidFill>
                  <a:schemeClr val="tx2"/>
                </a:solidFill>
              </a:rPr>
              <a:t>Aumento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en</a:t>
            </a:r>
            <a:r>
              <a:rPr lang="en-US" b="1" dirty="0">
                <a:solidFill>
                  <a:schemeClr val="tx2"/>
                </a:solidFill>
              </a:rPr>
              <a:t> la </a:t>
            </a:r>
            <a:r>
              <a:rPr lang="en-US" b="1" dirty="0" err="1">
                <a:solidFill>
                  <a:schemeClr val="tx2"/>
                </a:solidFill>
              </a:rPr>
              <a:t>eficacia</a:t>
            </a:r>
            <a:r>
              <a:rPr lang="en-US" b="1" dirty="0">
                <a:solidFill>
                  <a:schemeClr val="tx2"/>
                </a:solidFill>
              </a:rPr>
              <a:t> de las </a:t>
            </a:r>
            <a:r>
              <a:rPr lang="en-US" b="1" dirty="0" err="1">
                <a:solidFill>
                  <a:schemeClr val="tx2"/>
                </a:solidFill>
              </a:rPr>
              <a:t>campañas</a:t>
            </a:r>
            <a:r>
              <a:rPr lang="en-US" b="1" dirty="0">
                <a:solidFill>
                  <a:schemeClr val="tx2"/>
                </a:solidFill>
              </a:rPr>
              <a:t>:</a:t>
            </a:r>
            <a:r>
              <a:rPr lang="en-US" dirty="0">
                <a:solidFill>
                  <a:schemeClr val="tx2"/>
                </a:solidFill>
              </a:rPr>
              <a:t> Al </a:t>
            </a:r>
            <a:r>
              <a:rPr lang="en-US" dirty="0" err="1">
                <a:solidFill>
                  <a:schemeClr val="tx2"/>
                </a:solidFill>
              </a:rPr>
              <a:t>segmentar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mejor</a:t>
            </a:r>
            <a:r>
              <a:rPr lang="en-US" dirty="0">
                <a:solidFill>
                  <a:schemeClr val="tx2"/>
                </a:solidFill>
              </a:rPr>
              <a:t> a </a:t>
            </a:r>
            <a:r>
              <a:rPr lang="en-US" dirty="0" err="1">
                <a:solidFill>
                  <a:schemeClr val="tx2"/>
                </a:solidFill>
              </a:rPr>
              <a:t>su</a:t>
            </a:r>
            <a:r>
              <a:rPr lang="en-US" dirty="0">
                <a:solidFill>
                  <a:schemeClr val="tx2"/>
                </a:solidFill>
              </a:rPr>
              <a:t> audiencia y </a:t>
            </a:r>
            <a:r>
              <a:rPr lang="en-US" dirty="0" err="1">
                <a:solidFill>
                  <a:schemeClr val="tx2"/>
                </a:solidFill>
              </a:rPr>
              <a:t>dirigir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mensajes</a:t>
            </a:r>
            <a:r>
              <a:rPr lang="en-US" dirty="0">
                <a:solidFill>
                  <a:schemeClr val="tx2"/>
                </a:solidFill>
              </a:rPr>
              <a:t> de marketing a </a:t>
            </a:r>
            <a:r>
              <a:rPr lang="en-US" dirty="0" err="1">
                <a:solidFill>
                  <a:schemeClr val="tx2"/>
                </a:solidFill>
              </a:rPr>
              <a:t>los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clientes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adecuados</a:t>
            </a:r>
            <a:r>
              <a:rPr lang="en-US" dirty="0">
                <a:solidFill>
                  <a:schemeClr val="tx2"/>
                </a:solidFill>
              </a:rPr>
              <a:t>, Coca-Cola </a:t>
            </a:r>
            <a:r>
              <a:rPr lang="en-US" dirty="0" err="1">
                <a:solidFill>
                  <a:schemeClr val="tx2"/>
                </a:solidFill>
              </a:rPr>
              <a:t>puede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mejorar</a:t>
            </a:r>
            <a:r>
              <a:rPr lang="en-US" dirty="0">
                <a:solidFill>
                  <a:schemeClr val="tx2"/>
                </a:solidFill>
              </a:rPr>
              <a:t> la </a:t>
            </a:r>
            <a:r>
              <a:rPr lang="en-US" dirty="0" err="1">
                <a:solidFill>
                  <a:schemeClr val="tx2"/>
                </a:solidFill>
              </a:rPr>
              <a:t>eficacia</a:t>
            </a:r>
            <a:r>
              <a:rPr lang="en-US" dirty="0">
                <a:solidFill>
                  <a:schemeClr val="tx2"/>
                </a:solidFill>
              </a:rPr>
              <a:t> de sus </a:t>
            </a:r>
            <a:r>
              <a:rPr lang="en-US" dirty="0" err="1">
                <a:solidFill>
                  <a:schemeClr val="tx2"/>
                </a:solidFill>
              </a:rPr>
              <a:t>campañas</a:t>
            </a:r>
            <a:r>
              <a:rPr lang="en-US" dirty="0">
                <a:solidFill>
                  <a:schemeClr val="tx2"/>
                </a:solidFill>
              </a:rPr>
              <a:t> de marketing y </a:t>
            </a:r>
            <a:r>
              <a:rPr lang="en-US" dirty="0" err="1">
                <a:solidFill>
                  <a:schemeClr val="tx2"/>
                </a:solidFill>
              </a:rPr>
              <a:t>obtener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una</a:t>
            </a:r>
            <a:r>
              <a:rPr lang="en-US" dirty="0">
                <a:solidFill>
                  <a:schemeClr val="tx2"/>
                </a:solidFill>
              </a:rPr>
              <a:t> mayor </a:t>
            </a:r>
            <a:r>
              <a:rPr lang="en-US" dirty="0" err="1">
                <a:solidFill>
                  <a:schemeClr val="tx2"/>
                </a:solidFill>
              </a:rPr>
              <a:t>tasa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respuesta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dirty="0">
                <a:solidFill>
                  <a:schemeClr val="tx2"/>
                </a:solidFill>
              </a:rPr>
              <a:t>3. </a:t>
            </a:r>
            <a:r>
              <a:rPr lang="en-US" b="1" dirty="0">
                <a:solidFill>
                  <a:schemeClr val="tx2"/>
                </a:solidFill>
              </a:rPr>
              <a:t>Mayor </a:t>
            </a:r>
            <a:r>
              <a:rPr lang="en-US" b="1" dirty="0" err="1">
                <a:solidFill>
                  <a:schemeClr val="tx2"/>
                </a:solidFill>
              </a:rPr>
              <a:t>eficiencia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en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el</a:t>
            </a:r>
            <a:r>
              <a:rPr lang="en-US" b="1" dirty="0">
                <a:solidFill>
                  <a:schemeClr val="tx2"/>
                </a:solidFill>
              </a:rPr>
              <a:t> marketing</a:t>
            </a:r>
            <a:r>
              <a:rPr lang="en-US" dirty="0">
                <a:solidFill>
                  <a:schemeClr val="tx2"/>
                </a:solidFill>
              </a:rPr>
              <a:t>: Al </a:t>
            </a:r>
            <a:r>
              <a:rPr lang="en-US" dirty="0" err="1">
                <a:solidFill>
                  <a:schemeClr val="tx2"/>
                </a:solidFill>
              </a:rPr>
              <a:t>automatizar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dirty="0" err="1">
                <a:solidFill>
                  <a:schemeClr val="tx2"/>
                </a:solidFill>
              </a:rPr>
              <a:t>optimizar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muchos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procesos</a:t>
            </a:r>
            <a:r>
              <a:rPr lang="en-US" dirty="0">
                <a:solidFill>
                  <a:schemeClr val="tx2"/>
                </a:solidFill>
              </a:rPr>
              <a:t> de marketing a </a:t>
            </a:r>
            <a:r>
              <a:rPr lang="en-US" dirty="0" err="1">
                <a:solidFill>
                  <a:schemeClr val="tx2"/>
                </a:solidFill>
              </a:rPr>
              <a:t>través</a:t>
            </a:r>
            <a:r>
              <a:rPr lang="en-US" dirty="0">
                <a:solidFill>
                  <a:schemeClr val="tx2"/>
                </a:solidFill>
              </a:rPr>
              <a:t> del CRM, Coca-Cola </a:t>
            </a:r>
            <a:r>
              <a:rPr lang="en-US" dirty="0" err="1">
                <a:solidFill>
                  <a:schemeClr val="tx2"/>
                </a:solidFill>
              </a:rPr>
              <a:t>puede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reducir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costos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dirty="0" err="1">
                <a:solidFill>
                  <a:schemeClr val="tx2"/>
                </a:solidFill>
              </a:rPr>
              <a:t>mejorar</a:t>
            </a:r>
            <a:r>
              <a:rPr lang="en-US" dirty="0">
                <a:solidFill>
                  <a:schemeClr val="tx2"/>
                </a:solidFill>
              </a:rPr>
              <a:t> la </a:t>
            </a:r>
            <a:r>
              <a:rPr lang="en-US" dirty="0" err="1">
                <a:solidFill>
                  <a:schemeClr val="tx2"/>
                </a:solidFill>
              </a:rPr>
              <a:t>eficiencia</a:t>
            </a:r>
            <a:r>
              <a:rPr lang="en-US" dirty="0">
                <a:solidFill>
                  <a:schemeClr val="tx2"/>
                </a:solidFill>
              </a:rPr>
              <a:t>. Esto </a:t>
            </a:r>
            <a:r>
              <a:rPr lang="en-US" dirty="0" err="1">
                <a:solidFill>
                  <a:schemeClr val="tx2"/>
                </a:solidFill>
              </a:rPr>
              <a:t>puede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liberar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recursos</a:t>
            </a:r>
            <a:r>
              <a:rPr lang="en-US" dirty="0">
                <a:solidFill>
                  <a:schemeClr val="tx2"/>
                </a:solidFill>
              </a:rPr>
              <a:t> para </a:t>
            </a:r>
            <a:r>
              <a:rPr lang="en-US" dirty="0" err="1">
                <a:solidFill>
                  <a:schemeClr val="tx2"/>
                </a:solidFill>
              </a:rPr>
              <a:t>invertir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otros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aspectos</a:t>
            </a:r>
            <a:r>
              <a:rPr lang="en-US" dirty="0">
                <a:solidFill>
                  <a:schemeClr val="tx2"/>
                </a:solidFill>
              </a:rPr>
              <a:t> de la </a:t>
            </a:r>
            <a:r>
              <a:rPr lang="en-US" dirty="0" err="1">
                <a:solidFill>
                  <a:schemeClr val="tx2"/>
                </a:solidFill>
              </a:rPr>
              <a:t>estrategia</a:t>
            </a:r>
            <a:r>
              <a:rPr lang="en-US" dirty="0">
                <a:solidFill>
                  <a:schemeClr val="tx2"/>
                </a:solidFill>
              </a:rPr>
              <a:t> de marketing.</a:t>
            </a:r>
          </a:p>
        </p:txBody>
      </p:sp>
    </p:spTree>
    <p:extLst>
      <p:ext uri="{BB962C8B-B14F-4D97-AF65-F5344CB8AC3E}">
        <p14:creationId xmlns:p14="http://schemas.microsoft.com/office/powerpoint/2010/main" val="3867959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2" name="Group 1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Freeform: Shape 4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Freeform: Shape 4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Freeform: Shape 45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6" name="Group 47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7" name="Rectangle 7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8" name="Rectangle 80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1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1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1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4B75B8C-5EE4-2C69-F5C9-FA2C2AF9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840" y="377166"/>
            <a:ext cx="6548127" cy="8045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En resumen...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E3A417-AD85-A259-BAD9-FD6CFD16AD9F}"/>
              </a:ext>
            </a:extLst>
          </p:cNvPr>
          <p:cNvSpPr txBox="1"/>
          <p:nvPr/>
        </p:nvSpPr>
        <p:spPr>
          <a:xfrm>
            <a:off x="152139" y="2806939"/>
            <a:ext cx="6642729" cy="22050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Esto </a:t>
            </a:r>
            <a:r>
              <a:rPr lang="en-US" dirty="0" err="1">
                <a:solidFill>
                  <a:srgbClr val="000000"/>
                </a:solidFill>
              </a:rPr>
              <a:t>fue</a:t>
            </a:r>
            <a:r>
              <a:rPr lang="en-US" dirty="0">
                <a:solidFill>
                  <a:srgbClr val="000000"/>
                </a:solidFill>
              </a:rPr>
              <a:t> con </a:t>
            </a:r>
            <a:r>
              <a:rPr lang="en-US" dirty="0" err="1">
                <a:solidFill>
                  <a:srgbClr val="000000"/>
                </a:solidFill>
              </a:rPr>
              <a:t>el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objetivo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ofrecer</a:t>
            </a:r>
            <a:r>
              <a:rPr lang="en-US" dirty="0">
                <a:solidFill>
                  <a:srgbClr val="000000"/>
                </a:solidFill>
              </a:rPr>
              <a:t> a </a:t>
            </a:r>
            <a:r>
              <a:rPr lang="en-US" dirty="0" err="1">
                <a:solidFill>
                  <a:srgbClr val="000000"/>
                </a:solidFill>
              </a:rPr>
              <a:t>los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empleados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una</a:t>
            </a:r>
            <a:r>
              <a:rPr lang="en-US" dirty="0">
                <a:solidFill>
                  <a:srgbClr val="000000"/>
                </a:solidFill>
              </a:rPr>
              <a:t> red para acceder a la </a:t>
            </a:r>
            <a:r>
              <a:rPr lang="en-US" dirty="0" err="1">
                <a:solidFill>
                  <a:srgbClr val="000000"/>
                </a:solidFill>
              </a:rPr>
              <a:t>información</a:t>
            </a:r>
            <a:r>
              <a:rPr lang="en-US" dirty="0">
                <a:solidFill>
                  <a:srgbClr val="000000"/>
                </a:solidFill>
              </a:rPr>
              <a:t> y </a:t>
            </a:r>
            <a:r>
              <a:rPr lang="en-US" dirty="0" err="1">
                <a:solidFill>
                  <a:srgbClr val="000000"/>
                </a:solidFill>
              </a:rPr>
              <a:t>soporte</a:t>
            </a:r>
            <a:r>
              <a:rPr lang="en-US" dirty="0">
                <a:solidFill>
                  <a:srgbClr val="000000"/>
                </a:solidFill>
              </a:rPr>
              <a:t>, The Coca-Cola Company ha </a:t>
            </a:r>
            <a:r>
              <a:rPr lang="en-US" dirty="0" err="1">
                <a:solidFill>
                  <a:srgbClr val="000000"/>
                </a:solidFill>
              </a:rPr>
              <a:t>optado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interfaz</a:t>
            </a:r>
            <a:r>
              <a:rPr lang="en-US" dirty="0">
                <a:solidFill>
                  <a:srgbClr val="000000"/>
                </a:solidFill>
              </a:rPr>
              <a:t> que </a:t>
            </a:r>
            <a:r>
              <a:rPr lang="en-US" dirty="0" err="1">
                <a:solidFill>
                  <a:srgbClr val="000000"/>
                </a:solidFill>
              </a:rPr>
              <a:t>va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más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allá</a:t>
            </a:r>
            <a:r>
              <a:rPr lang="en-US" dirty="0">
                <a:solidFill>
                  <a:srgbClr val="000000"/>
                </a:solidFill>
              </a:rPr>
              <a:t> del chat y ha </a:t>
            </a:r>
            <a:r>
              <a:rPr lang="en-US" dirty="0" err="1">
                <a:solidFill>
                  <a:srgbClr val="000000"/>
                </a:solidFill>
              </a:rPr>
              <a:t>apostado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diseñar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experiencia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atractiva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aplicaciones</a:t>
            </a:r>
            <a:r>
              <a:rPr lang="en-US" dirty="0">
                <a:solidFill>
                  <a:srgbClr val="000000"/>
                </a:solidFill>
              </a:rPr>
              <a:t> a </a:t>
            </a:r>
            <a:r>
              <a:rPr lang="en-US" dirty="0" err="1">
                <a:solidFill>
                  <a:srgbClr val="000000"/>
                </a:solidFill>
              </a:rPr>
              <a:t>disposición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los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profesionales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en</a:t>
            </a:r>
            <a:r>
              <a:rPr lang="en-US" dirty="0">
                <a:solidFill>
                  <a:srgbClr val="000000"/>
                </a:solidFill>
              </a:rPr>
              <a:t> sus </a:t>
            </a:r>
            <a:r>
              <a:rPr lang="en-US" dirty="0" err="1">
                <a:solidFill>
                  <a:srgbClr val="000000"/>
                </a:solidFill>
              </a:rPr>
              <a:t>dispositivos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móviles</a:t>
            </a:r>
            <a:r>
              <a:rPr lang="en-US" dirty="0">
                <a:solidFill>
                  <a:srgbClr val="000000"/>
                </a:solidFill>
              </a:rPr>
              <a:t>. </a:t>
            </a:r>
            <a:endParaRPr lang="es-ES" dirty="0"/>
          </a:p>
        </p:txBody>
      </p:sp>
      <p:pic>
        <p:nvPicPr>
          <p:cNvPr id="5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94C0F67-85D2-8E38-92B2-ACDF944AC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004" y="1976445"/>
            <a:ext cx="6783237" cy="313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93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46AA8229-D1C5-7F5A-6ADA-B82538B9E9B2}"/>
              </a:ext>
            </a:extLst>
          </p:cNvPr>
          <p:cNvSpPr txBox="1"/>
          <p:nvPr/>
        </p:nvSpPr>
        <p:spPr>
          <a:xfrm>
            <a:off x="356560" y="1517973"/>
            <a:ext cx="11499543" cy="13883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Una </a:t>
            </a:r>
            <a:r>
              <a:rPr lang="en-US" dirty="0" err="1">
                <a:solidFill>
                  <a:srgbClr val="000000"/>
                </a:solidFill>
              </a:rPr>
              <a:t>vez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implementados</a:t>
            </a:r>
            <a:r>
              <a:rPr lang="en-US" dirty="0">
                <a:solidFill>
                  <a:srgbClr val="000000"/>
                </a:solidFill>
              </a:rPr>
              <a:t>, la </a:t>
            </a:r>
            <a:r>
              <a:rPr lang="en-US" dirty="0" err="1">
                <a:solidFill>
                  <a:srgbClr val="000000"/>
                </a:solidFill>
              </a:rPr>
              <a:t>Inteligencia</a:t>
            </a:r>
            <a:r>
              <a:rPr lang="en-US" dirty="0">
                <a:solidFill>
                  <a:srgbClr val="000000"/>
                </a:solidFill>
              </a:rPr>
              <a:t> Artificial de Dynamics 365 y </a:t>
            </a:r>
            <a:r>
              <a:rPr lang="en-US" dirty="0" err="1">
                <a:solidFill>
                  <a:srgbClr val="000000"/>
                </a:solidFill>
              </a:rPr>
              <a:t>los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cuadros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mando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tiempo</a:t>
            </a:r>
            <a:r>
              <a:rPr lang="en-US" dirty="0">
                <a:solidFill>
                  <a:srgbClr val="000000"/>
                </a:solidFill>
              </a:rPr>
              <a:t> real </a:t>
            </a:r>
            <a:r>
              <a:rPr lang="en-US" dirty="0" err="1">
                <a:solidFill>
                  <a:srgbClr val="000000"/>
                </a:solidFill>
              </a:rPr>
              <a:t>ofrecerán</a:t>
            </a:r>
            <a:r>
              <a:rPr lang="en-US" dirty="0">
                <a:solidFill>
                  <a:srgbClr val="000000"/>
                </a:solidFill>
              </a:rPr>
              <a:t> a </a:t>
            </a:r>
            <a:r>
              <a:rPr lang="en-US" dirty="0" err="1">
                <a:solidFill>
                  <a:srgbClr val="000000"/>
                </a:solidFill>
              </a:rPr>
              <a:t>los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gerentes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los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i="1" dirty="0">
                <a:solidFill>
                  <a:srgbClr val="000000"/>
                </a:solidFill>
              </a:rPr>
              <a:t>call centers</a:t>
            </a:r>
            <a:r>
              <a:rPr lang="en-US" dirty="0">
                <a:solidFill>
                  <a:srgbClr val="000000"/>
                </a:solidFill>
              </a:rPr>
              <a:t> la </a:t>
            </a:r>
            <a:r>
              <a:rPr lang="en-US" dirty="0" err="1">
                <a:solidFill>
                  <a:srgbClr val="000000"/>
                </a:solidFill>
              </a:rPr>
              <a:t>posibilidad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supervisar</a:t>
            </a:r>
            <a:r>
              <a:rPr lang="en-US" dirty="0">
                <a:solidFill>
                  <a:srgbClr val="000000"/>
                </a:solidFill>
              </a:rPr>
              <a:t> las </a:t>
            </a:r>
            <a:r>
              <a:rPr lang="en-US" dirty="0" err="1">
                <a:solidFill>
                  <a:srgbClr val="000000"/>
                </a:solidFill>
              </a:rPr>
              <a:t>métricas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rendimiento</a:t>
            </a:r>
            <a:r>
              <a:rPr lang="en-US" dirty="0">
                <a:solidFill>
                  <a:srgbClr val="000000"/>
                </a:solidFill>
              </a:rPr>
              <a:t> para las </a:t>
            </a:r>
            <a:r>
              <a:rPr lang="en-US" dirty="0" err="1">
                <a:solidFill>
                  <a:srgbClr val="000000"/>
                </a:solidFill>
              </a:rPr>
              <a:t>puntuaciones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satisfacción</a:t>
            </a:r>
            <a:r>
              <a:rPr lang="en-US" dirty="0">
                <a:solidFill>
                  <a:srgbClr val="000000"/>
                </a:solidFill>
              </a:rPr>
              <a:t> general de </a:t>
            </a:r>
            <a:r>
              <a:rPr lang="en-US" dirty="0" err="1">
                <a:solidFill>
                  <a:srgbClr val="000000"/>
                </a:solidFill>
              </a:rPr>
              <a:t>los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empleados</a:t>
            </a:r>
            <a:r>
              <a:rPr lang="en-US" dirty="0">
                <a:solidFill>
                  <a:srgbClr val="000000"/>
                </a:solidFill>
              </a:rPr>
              <a:t> y </a:t>
            </a:r>
            <a:r>
              <a:rPr lang="en-US" dirty="0" err="1">
                <a:solidFill>
                  <a:srgbClr val="000000"/>
                </a:solidFill>
              </a:rPr>
              <a:t>conocer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qué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temas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están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impulsando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esas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puntuaciones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en</a:t>
            </a:r>
            <a:r>
              <a:rPr lang="en-US" dirty="0">
                <a:solidFill>
                  <a:srgbClr val="000000"/>
                </a:solidFill>
              </a:rPr>
              <a:t> las </a:t>
            </a:r>
            <a:r>
              <a:rPr lang="en-US" dirty="0" err="1">
                <a:solidFill>
                  <a:srgbClr val="000000"/>
                </a:solidFill>
              </a:rPr>
              <a:t>llamadas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92BA0048-E20E-AA41-9FC2-DC1A7B2A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91" y="2706607"/>
            <a:ext cx="5949350" cy="41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4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316368BA-0A3E-4AE0-8333-2364F90C1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3252" y="-6055"/>
            <a:ext cx="12208610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0D5BA503-77EF-E4E9-7347-C591B0500AE9}"/>
              </a:ext>
            </a:extLst>
          </p:cNvPr>
          <p:cNvSpPr txBox="1"/>
          <p:nvPr/>
        </p:nvSpPr>
        <p:spPr>
          <a:xfrm>
            <a:off x="226987" y="4776625"/>
            <a:ext cx="11751535" cy="14332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err="1">
                <a:solidFill>
                  <a:srgbClr val="000000"/>
                </a:solidFill>
              </a:rPr>
              <a:t>Estas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inversiones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también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darán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err="1"/>
              <a:t>acceso</a:t>
            </a:r>
            <a:r>
              <a:rPr lang="en-US" dirty="0">
                <a:solidFill>
                  <a:srgbClr val="000000"/>
                </a:solidFill>
              </a:rPr>
              <a:t> a The Coca-Cola Company a las </a:t>
            </a:r>
            <a:r>
              <a:rPr lang="en-US" err="1">
                <a:solidFill>
                  <a:srgbClr val="000000"/>
                </a:solidFill>
              </a:rPr>
              <a:t>últimas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innovaciones</a:t>
            </a:r>
            <a:r>
              <a:rPr lang="en-US" dirty="0">
                <a:solidFill>
                  <a:srgbClr val="000000"/>
                </a:solidFill>
              </a:rPr>
              <a:t> del </a:t>
            </a:r>
            <a:r>
              <a:rPr lang="en-US" err="1">
                <a:solidFill>
                  <a:srgbClr val="000000"/>
                </a:solidFill>
              </a:rPr>
              <a:t>portafolio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err="1">
                <a:solidFill>
                  <a:srgbClr val="000000"/>
                </a:solidFill>
              </a:rPr>
              <a:t>aplicaciones</a:t>
            </a:r>
            <a:r>
              <a:rPr lang="en-US" dirty="0">
                <a:solidFill>
                  <a:srgbClr val="000000"/>
                </a:solidFill>
              </a:rPr>
              <a:t> de Dynamics 365, con </a:t>
            </a:r>
            <a:r>
              <a:rPr lang="en-US" dirty="0" err="1">
                <a:solidFill>
                  <a:srgbClr val="000000"/>
                </a:solidFill>
              </a:rPr>
              <a:t>el</a:t>
            </a:r>
            <a:r>
              <a:rPr lang="en-US" dirty="0">
                <a:solidFill>
                  <a:srgbClr val="000000"/>
                </a:solidFill>
              </a:rPr>
              <a:t> fin de </a:t>
            </a:r>
            <a:r>
              <a:rPr lang="en-US" dirty="0" err="1">
                <a:solidFill>
                  <a:srgbClr val="000000"/>
                </a:solidFill>
              </a:rPr>
              <a:t>tener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verdadera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visión</a:t>
            </a:r>
            <a:r>
              <a:rPr lang="en-US" dirty="0">
                <a:solidFill>
                  <a:srgbClr val="000000"/>
                </a:solidFill>
              </a:rPr>
              <a:t> de 360º del </a:t>
            </a:r>
            <a:r>
              <a:rPr lang="en-US" dirty="0" err="1">
                <a:solidFill>
                  <a:srgbClr val="000000"/>
                </a:solidFill>
              </a:rPr>
              <a:t>cliente</a:t>
            </a:r>
            <a:r>
              <a:rPr lang="en-US" dirty="0">
                <a:solidFill>
                  <a:srgbClr val="000000"/>
                </a:solidFill>
              </a:rPr>
              <a:t> y del </a:t>
            </a:r>
            <a:r>
              <a:rPr lang="en-US" dirty="0" err="1">
                <a:solidFill>
                  <a:srgbClr val="000000"/>
                </a:solidFill>
              </a:rPr>
              <a:t>negocio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unificando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procesos</a:t>
            </a:r>
            <a:r>
              <a:rPr lang="en-US" dirty="0">
                <a:solidFill>
                  <a:srgbClr val="000000"/>
                </a:solidFill>
              </a:rPr>
              <a:t> y </a:t>
            </a:r>
            <a:r>
              <a:rPr lang="en-US" dirty="0" err="1">
                <a:solidFill>
                  <a:srgbClr val="000000"/>
                </a:solidFill>
              </a:rPr>
              <a:t>proporcionando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inteligencia</a:t>
            </a:r>
            <a:r>
              <a:rPr lang="en-US" dirty="0">
                <a:solidFill>
                  <a:srgbClr val="000000"/>
                </a:solidFill>
              </a:rPr>
              <a:t> con </a:t>
            </a:r>
            <a:r>
              <a:rPr lang="en-US" dirty="0" err="1">
                <a:solidFill>
                  <a:srgbClr val="000000"/>
                </a:solidFill>
              </a:rPr>
              <a:t>visión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futuro</a:t>
            </a:r>
            <a:r>
              <a:rPr lang="en-US" dirty="0">
                <a:solidFill>
                  <a:srgbClr val="000000"/>
                </a:solidFill>
              </a:rPr>
              <a:t>, para que </a:t>
            </a:r>
            <a:r>
              <a:rPr lang="en-US" dirty="0" err="1">
                <a:solidFill>
                  <a:srgbClr val="000000"/>
                </a:solidFill>
              </a:rPr>
              <a:t>los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empleados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impulsen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acciones</a:t>
            </a:r>
            <a:r>
              <a:rPr lang="en-US" dirty="0">
                <a:solidFill>
                  <a:srgbClr val="000000"/>
                </a:solidFill>
              </a:rPr>
              <a:t>  y </a:t>
            </a:r>
            <a:r>
              <a:rPr lang="en-US" dirty="0" err="1">
                <a:solidFill>
                  <a:srgbClr val="000000"/>
                </a:solidFill>
              </a:rPr>
              <a:t>tomen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decisiones</a:t>
            </a:r>
            <a:r>
              <a:rPr lang="en-US" dirty="0">
                <a:solidFill>
                  <a:srgbClr val="000000"/>
                </a:solidFill>
              </a:rPr>
              <a:t> de forma </a:t>
            </a:r>
            <a:r>
              <a:rPr lang="en-US" dirty="0" err="1">
                <a:solidFill>
                  <a:srgbClr val="000000"/>
                </a:solidFill>
              </a:rPr>
              <a:t>proactiva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s-ES"/>
          </a:p>
        </p:txBody>
      </p:sp>
      <p:pic>
        <p:nvPicPr>
          <p:cNvPr id="9" name="Imagen 39" descr="Imagen que contiene grande, mujer&#10;&#10;Descripción generada automáticamente">
            <a:extLst>
              <a:ext uri="{FF2B5EF4-FFF2-40B4-BE49-F238E27FC236}">
                <a16:creationId xmlns:a16="http://schemas.microsoft.com/office/drawing/2014/main" id="{D9893D9E-47D5-6E8C-6A20-350CC7D5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533" y="246236"/>
            <a:ext cx="5748068" cy="43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7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BEF2C-FF40-9070-4F6B-C75A9250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Posterama"/>
              </a:rPr>
              <a:t>Fuentes de información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B77AE6-9D79-0F8D-7CC8-6D48BD587D2F}"/>
              </a:ext>
            </a:extLst>
          </p:cNvPr>
          <p:cNvSpPr txBox="1"/>
          <p:nvPr/>
        </p:nvSpPr>
        <p:spPr>
          <a:xfrm>
            <a:off x="1059824" y="2092816"/>
            <a:ext cx="892130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 err="1">
                <a:ea typeface="+mn-lt"/>
                <a:cs typeface="+mn-lt"/>
              </a:rPr>
              <a:t>Corporation</a:t>
            </a:r>
            <a:r>
              <a:rPr lang="es-ES" sz="2000" dirty="0">
                <a:ea typeface="+mn-lt"/>
                <a:cs typeface="+mn-lt"/>
              </a:rPr>
              <a:t>, M. (s. f.). </a:t>
            </a:r>
            <a:r>
              <a:rPr lang="es-ES" sz="2000" i="1" dirty="0">
                <a:ea typeface="+mn-lt"/>
                <a:cs typeface="+mn-lt"/>
              </a:rPr>
              <a:t>Aplicaciones empresariales | Microsoft Dynamics 365</a:t>
            </a:r>
            <a:r>
              <a:rPr lang="es-ES" sz="2000" dirty="0">
                <a:ea typeface="+mn-lt"/>
                <a:cs typeface="+mn-lt"/>
              </a:rPr>
              <a:t>. </a:t>
            </a:r>
            <a:r>
              <a:rPr lang="es-ES" sz="2000" dirty="0">
                <a:ea typeface="+mn-lt"/>
                <a:cs typeface="+mn-lt"/>
                <a:hlinkClick r:id="rId2"/>
              </a:rPr>
              <a:t>https://dynamics.microsoft.com/es-es/</a:t>
            </a:r>
            <a:endParaRPr lang="es-ES" sz="2000"/>
          </a:p>
          <a:p>
            <a:pPr algn="l"/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1516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F61183F-11C2-6E03-536F-3733BB35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  <a:ea typeface="+mj-lt"/>
                <a:cs typeface="+mj-lt"/>
              </a:rPr>
              <a:t>¿Qué 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69D306-8232-E440-F5F2-E358DF3FD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05" y="2975057"/>
            <a:ext cx="4924021" cy="2983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s-ES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ES" sz="2000">
                <a:solidFill>
                  <a:schemeClr val="tx2"/>
                </a:solidFill>
                <a:ea typeface="+mn-lt"/>
                <a:cs typeface="+mn-lt"/>
              </a:rPr>
              <a:t>Dynamics 365 es una cartera de aplicaciones empresariales inteligentes que ofrece una eficiencia operativa superior y experiencias de cliente innovadoras que permiten a las empresas volverse más ágiles y reducir la complejidad sin aumentar los costes.</a:t>
            </a:r>
            <a:endParaRPr lang="es-ES" sz="2000">
              <a:solidFill>
                <a:schemeClr val="tx2"/>
              </a:solidFill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1AA167E7-F453-D3E5-0891-17DB429C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804409"/>
            <a:ext cx="6795701" cy="33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3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85259BF-397E-DE43-E393-A2D02528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tx2"/>
                </a:solidFill>
                <a:cs typeface="Posterama"/>
              </a:rPr>
              <a:t>Historia y antecedentes</a:t>
            </a:r>
            <a:endParaRPr lang="es-ES">
              <a:solidFill>
                <a:schemeClr val="tx2"/>
              </a:solidFill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CDC29B21-76CB-9935-E2EF-3F20013A6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7" b="4170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AF7EC2-9680-C2DA-49E7-77E8D742F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421" y="3525807"/>
            <a:ext cx="4788050" cy="2722593"/>
          </a:xfrm>
        </p:spPr>
        <p:txBody>
          <a:bodyPr anchor="ctr">
            <a:normAutofit/>
          </a:bodyPr>
          <a:lstStyle/>
          <a:p>
            <a:r>
              <a:rPr lang="es-ES" sz="1700">
                <a:solidFill>
                  <a:schemeClr val="tx2"/>
                </a:solidFill>
                <a:ea typeface="+mn-lt"/>
                <a:cs typeface="+mn-lt"/>
              </a:rPr>
              <a:t>Microsoft Dynamics NAV se ha convertido en uno de los mejores programas de gestión empresarial para PYMES. El software de Dynamics lleva más de 30 años entre nosotros ayudando a diferentes empresas a mejorar sus procesos productivos y a optimizar los recursos de los que disponen para conseguir una mayor eficiencia en la gestión del día a día del negocio.</a:t>
            </a:r>
            <a:endParaRPr lang="es-ES" sz="17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85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B62175A-9061-4508-B024-671E2C3C3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7D7F7755-C305-4B28-8A86-8EA889812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5259BF-397E-DE43-E393-A2D02528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-3446"/>
            <a:ext cx="11502142" cy="1499851"/>
          </a:xfrm>
        </p:spPr>
        <p:txBody>
          <a:bodyPr>
            <a:normAutofit/>
          </a:bodyPr>
          <a:lstStyle/>
          <a:p>
            <a:pPr algn="ctr"/>
            <a:r>
              <a:rPr lang="es-ES">
                <a:solidFill>
                  <a:schemeClr val="tx2">
                    <a:alpha val="80000"/>
                  </a:schemeClr>
                </a:solidFill>
                <a:cs typeface="Posterama"/>
              </a:rPr>
              <a:t>Historia y antecedentes</a:t>
            </a:r>
            <a:endParaRPr lang="es-ES">
              <a:solidFill>
                <a:schemeClr val="tx2">
                  <a:alpha val="80000"/>
                </a:schemeClr>
              </a:solidFill>
            </a:endParaRPr>
          </a:p>
        </p:txBody>
      </p:sp>
      <p:graphicFrame>
        <p:nvGraphicFramePr>
          <p:cNvPr id="53" name="Marcador de contenido 2">
            <a:extLst>
              <a:ext uri="{FF2B5EF4-FFF2-40B4-BE49-F238E27FC236}">
                <a16:creationId xmlns:a16="http://schemas.microsoft.com/office/drawing/2014/main" id="{C0E048E2-F705-C78A-86D5-7CD2F3CB7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910921"/>
              </p:ext>
            </p:extLst>
          </p:nvPr>
        </p:nvGraphicFramePr>
        <p:xfrm>
          <a:off x="304804" y="1220291"/>
          <a:ext cx="11502135" cy="5425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927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DAD724-AF32-45EC-B0B9-360C73C9D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E1F5B84-0671-7DF8-E8DC-E7A52A97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772"/>
            <a:ext cx="3718767" cy="5531079"/>
          </a:xfrm>
        </p:spPr>
        <p:txBody>
          <a:bodyPr>
            <a:normAutofit/>
          </a:bodyPr>
          <a:lstStyle/>
          <a:p>
            <a:r>
              <a:rPr lang="es-ES" sz="3700">
                <a:solidFill>
                  <a:schemeClr val="tx2">
                    <a:alpha val="80000"/>
                  </a:schemeClr>
                </a:solidFill>
                <a:cs typeface="Posterama"/>
              </a:rPr>
              <a:t>Características</a:t>
            </a:r>
            <a:br>
              <a:rPr lang="es-ES" sz="3700">
                <a:solidFill>
                  <a:schemeClr val="tx2">
                    <a:alpha val="80000"/>
                  </a:schemeClr>
                </a:solidFill>
                <a:cs typeface="Posterama"/>
              </a:rPr>
            </a:br>
            <a:endParaRPr lang="es-ES" sz="3700">
              <a:solidFill>
                <a:schemeClr val="tx2">
                  <a:alpha val="80000"/>
                </a:schemeClr>
              </a:solidFill>
              <a:cs typeface="Posterama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A4D4000-2689-4306-BBA6-BF744AB5F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6893" y="191033"/>
            <a:ext cx="7763540" cy="6065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7" name="Marcador de contenido 2">
            <a:extLst>
              <a:ext uri="{FF2B5EF4-FFF2-40B4-BE49-F238E27FC236}">
                <a16:creationId xmlns:a16="http://schemas.microsoft.com/office/drawing/2014/main" id="{42B6BCD8-414E-ADE9-37E7-6F2C02EDD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566455"/>
              </p:ext>
            </p:extLst>
          </p:nvPr>
        </p:nvGraphicFramePr>
        <p:xfrm>
          <a:off x="4184068" y="152400"/>
          <a:ext cx="7812562" cy="6163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837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7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83EE79B-DD36-AB30-4DEA-5B056013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lang="es-ES" dirty="0">
                <a:solidFill>
                  <a:schemeClr val="tx2"/>
                </a:solidFill>
                <a:cs typeface="Posterama"/>
              </a:rPr>
              <a:t>Algunos casos prácticos de MS Dynamics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108" name="Marcador de contenido 2">
            <a:extLst>
              <a:ext uri="{FF2B5EF4-FFF2-40B4-BE49-F238E27FC236}">
                <a16:creationId xmlns:a16="http://schemas.microsoft.com/office/drawing/2014/main" id="{F731A3EB-77F9-8039-7B1A-65BC99CF7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s-ES" sz="1800">
                <a:solidFill>
                  <a:schemeClr val="tx2"/>
                </a:solidFill>
                <a:ea typeface="+mn-lt"/>
                <a:cs typeface="+mn-lt"/>
              </a:rPr>
              <a:t>Coca-Cola Beverages Africa unificó sus operaciones en más de 40 plantas embotelladoras para brindar un mejor servicio a 650 000 puntos de venta.</a:t>
            </a:r>
            <a:endParaRPr lang="es-ES" sz="1800">
              <a:solidFill>
                <a:schemeClr val="tx2"/>
              </a:solidFill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s-ES" sz="1800">
                <a:solidFill>
                  <a:schemeClr val="tx2"/>
                </a:solidFill>
                <a:ea typeface="+mn-lt"/>
                <a:cs typeface="+mn-lt"/>
              </a:rPr>
              <a:t>Mercedes-Benz mejoró la eficiencia de los técnicos de servicio para ayudar a resolver problemas en minutos en lugar de días.</a:t>
            </a:r>
            <a:endParaRPr lang="es-ES" sz="1800">
              <a:solidFill>
                <a:schemeClr val="tx2"/>
              </a:solidFill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s-ES" sz="1800">
                <a:solidFill>
                  <a:schemeClr val="tx2"/>
                </a:solidFill>
                <a:ea typeface="+mn-lt"/>
                <a:cs typeface="+mn-lt"/>
              </a:rPr>
              <a:t>Para mejorar la rapidez del servicio en sus más de 35 concesionarios, este importador de vehículos revisó su cuadro de herramientas digitales y optimizó los datos.</a:t>
            </a:r>
            <a:endParaRPr lang="es-ES" sz="1800">
              <a:solidFill>
                <a:schemeClr val="tx2"/>
              </a:solidFill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s-ES" sz="1800">
                <a:solidFill>
                  <a:schemeClr val="tx2"/>
                </a:solidFill>
                <a:ea typeface="+mn-lt"/>
                <a:cs typeface="+mn-lt"/>
              </a:rPr>
              <a:t>Una de las universidades públicas más respetadas de Pakistán transformó sus operaciones para aumentar la productividad y ofrecer agilidad transaccional.</a:t>
            </a:r>
            <a:endParaRPr lang="es-ES" sz="1800">
              <a:solidFill>
                <a:schemeClr val="tx2"/>
              </a:solidFill>
            </a:endParaRPr>
          </a:p>
          <a:p>
            <a:endParaRPr lang="es-E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33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05CA4C-4876-4E28-97E0-1162D662A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2E08B368-A2A8-4357-B416-37C258EFE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84712" y="-279398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A890253F-325A-4AC7-AF5F-06FB890E8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B332FF-76EE-62BF-7399-27DB8250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9"/>
            <a:ext cx="4952999" cy="2247614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2"/>
                </a:solidFill>
                <a:cs typeface="Posterama"/>
              </a:rPr>
              <a:t>Soluciones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64A228-405D-04CC-2993-045142E1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2"/>
                </a:solidFill>
              </a:rPr>
              <a:t>Ventas y marketing</a:t>
            </a:r>
          </a:p>
          <a:p>
            <a:r>
              <a:rPr lang="es-ES" sz="2400" dirty="0">
                <a:solidFill>
                  <a:schemeClr val="tx2"/>
                </a:solidFill>
              </a:rPr>
              <a:t>Servicio</a:t>
            </a:r>
          </a:p>
          <a:p>
            <a:r>
              <a:rPr lang="es-ES" sz="2400" dirty="0">
                <a:solidFill>
                  <a:schemeClr val="tx2"/>
                </a:solidFill>
              </a:rPr>
              <a:t>Finanzas</a:t>
            </a:r>
          </a:p>
          <a:p>
            <a:r>
              <a:rPr lang="es-ES" sz="2400" dirty="0">
                <a:solidFill>
                  <a:schemeClr val="tx2"/>
                </a:solidFill>
              </a:rPr>
              <a:t>Comercio</a:t>
            </a:r>
          </a:p>
          <a:p>
            <a:r>
              <a:rPr lang="es-ES" sz="2400" dirty="0">
                <a:solidFill>
                  <a:schemeClr val="tx2"/>
                </a:solidFill>
              </a:rPr>
              <a:t>Cadena de suministro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9A5D8FC5-2750-1873-E049-4DF38F6A1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30" r="22469" b="-2"/>
          <a:stretch/>
        </p:blipFill>
        <p:spPr>
          <a:xfrm>
            <a:off x="6025896" y="457200"/>
            <a:ext cx="5879592" cy="5879592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417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DAD724-AF32-45EC-B0B9-360C73C9D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E1F5B84-0671-7DF8-E8DC-E7A52A97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772"/>
            <a:ext cx="3718767" cy="5531079"/>
          </a:xfrm>
        </p:spPr>
        <p:txBody>
          <a:bodyPr>
            <a:normAutofit/>
          </a:bodyPr>
          <a:lstStyle/>
          <a:p>
            <a:r>
              <a:rPr lang="es-ES" sz="3700">
                <a:solidFill>
                  <a:schemeClr val="tx2">
                    <a:alpha val="80000"/>
                  </a:schemeClr>
                </a:solidFill>
                <a:cs typeface="Posterama"/>
              </a:rPr>
              <a:t>Clientes de </a:t>
            </a:r>
            <a:r>
              <a:rPr lang="es-ES" sz="3700" err="1">
                <a:solidFill>
                  <a:schemeClr val="tx2">
                    <a:alpha val="80000"/>
                  </a:schemeClr>
                </a:solidFill>
                <a:cs typeface="Posterama"/>
              </a:rPr>
              <a:t>microsoft</a:t>
            </a:r>
            <a:r>
              <a:rPr lang="es-ES" sz="3700">
                <a:solidFill>
                  <a:schemeClr val="tx2">
                    <a:alpha val="80000"/>
                  </a:schemeClr>
                </a:solidFill>
                <a:cs typeface="Posterama"/>
              </a:rPr>
              <a:t> </a:t>
            </a:r>
            <a:r>
              <a:rPr lang="es-ES" sz="3700" err="1">
                <a:solidFill>
                  <a:schemeClr val="tx2">
                    <a:alpha val="80000"/>
                  </a:schemeClr>
                </a:solidFill>
                <a:cs typeface="Posterama"/>
              </a:rPr>
              <a:t>dynamics</a:t>
            </a:r>
            <a:br>
              <a:rPr lang="es-ES" sz="3700">
                <a:cs typeface="Posterama"/>
              </a:rPr>
            </a:br>
            <a:endParaRPr lang="es-ES" sz="3700">
              <a:solidFill>
                <a:schemeClr val="tx2">
                  <a:alpha val="80000"/>
                </a:schemeClr>
              </a:solidFill>
              <a:cs typeface="Posterama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A4D4000-2689-4306-BBA6-BF744AB5F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6893" y="191033"/>
            <a:ext cx="7763540" cy="6065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ADF09E64-B42D-D3C5-8B3E-59B0AB23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407" y="2199436"/>
            <a:ext cx="6409725" cy="3977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>
                <a:solidFill>
                  <a:srgbClr val="000000"/>
                </a:solidFill>
              </a:rPr>
              <a:t>Coca cola</a:t>
            </a:r>
          </a:p>
          <a:p>
            <a:pPr marL="0" indent="0">
              <a:buNone/>
            </a:pPr>
            <a:r>
              <a:rPr lang="es-ES">
                <a:solidFill>
                  <a:srgbClr val="000000"/>
                </a:solidFill>
              </a:rPr>
              <a:t>HP</a:t>
            </a:r>
          </a:p>
          <a:p>
            <a:pPr marL="0" indent="0">
              <a:buNone/>
            </a:pPr>
            <a:r>
              <a:rPr lang="es-ES">
                <a:solidFill>
                  <a:srgbClr val="000000"/>
                </a:solidFill>
              </a:rPr>
              <a:t>Chevron</a:t>
            </a:r>
          </a:p>
          <a:p>
            <a:pPr marL="0" indent="0">
              <a:buNone/>
            </a:pPr>
            <a:r>
              <a:rPr lang="es-ES">
                <a:solidFill>
                  <a:srgbClr val="000000"/>
                </a:solidFill>
              </a:rPr>
              <a:t>Crate&amp;Barrel</a:t>
            </a:r>
          </a:p>
          <a:p>
            <a:pPr marL="0" indent="0">
              <a:buNone/>
            </a:pPr>
            <a:r>
              <a:rPr lang="es-ES">
                <a:solidFill>
                  <a:srgbClr val="000000"/>
                </a:solidFill>
              </a:rPr>
              <a:t>BMW</a:t>
            </a:r>
          </a:p>
          <a:p>
            <a:pPr marL="0" indent="0">
              <a:buNone/>
            </a:pPr>
            <a:r>
              <a:rPr lang="es-ES">
                <a:solidFill>
                  <a:srgbClr val="000000"/>
                </a:solidFill>
              </a:rPr>
              <a:t>Lowe's</a:t>
            </a:r>
          </a:p>
        </p:txBody>
      </p:sp>
      <p:pic>
        <p:nvPicPr>
          <p:cNvPr id="3" name="Gráfico 3">
            <a:extLst>
              <a:ext uri="{FF2B5EF4-FFF2-40B4-BE49-F238E27FC236}">
                <a16:creationId xmlns:a16="http://schemas.microsoft.com/office/drawing/2014/main" id="{9F4551C1-A61A-B7F1-ED8F-23E559853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6692" y="2335100"/>
            <a:ext cx="824786" cy="835518"/>
          </a:xfrm>
          <a:prstGeom prst="rect">
            <a:avLst/>
          </a:prstGeom>
        </p:spPr>
      </p:pic>
      <p:pic>
        <p:nvPicPr>
          <p:cNvPr id="4" name="Imagen 4" descr="Logotipo, Icono&#10;&#10;Descripción generada automáticamente">
            <a:extLst>
              <a:ext uri="{FF2B5EF4-FFF2-40B4-BE49-F238E27FC236}">
                <a16:creationId xmlns:a16="http://schemas.microsoft.com/office/drawing/2014/main" id="{9B702002-5BD4-076A-74BD-DC078CA46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343" y="2368638"/>
            <a:ext cx="800638" cy="800638"/>
          </a:xfrm>
          <a:prstGeom prst="rect">
            <a:avLst/>
          </a:prstGeom>
        </p:spPr>
      </p:pic>
      <p:pic>
        <p:nvPicPr>
          <p:cNvPr id="5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F272010-DB5B-625F-3124-8EE0306FF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231" y="3302358"/>
            <a:ext cx="757707" cy="789904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5F0417B-E16F-40F9-E85D-7F97A0A3A9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065" r="-1163" b="33341"/>
          <a:stretch/>
        </p:blipFill>
        <p:spPr>
          <a:xfrm>
            <a:off x="8372608" y="4393434"/>
            <a:ext cx="1403352" cy="427650"/>
          </a:xfrm>
          <a:prstGeom prst="rect">
            <a:avLst/>
          </a:prstGeom>
        </p:spPr>
      </p:pic>
      <p:pic>
        <p:nvPicPr>
          <p:cNvPr id="7" name="Imagen 7" descr="Logotipo&#10;&#10;Descripción generada automáticamente">
            <a:extLst>
              <a:ext uri="{FF2B5EF4-FFF2-40B4-BE49-F238E27FC236}">
                <a16:creationId xmlns:a16="http://schemas.microsoft.com/office/drawing/2014/main" id="{3A781535-5F9E-B9AF-020E-5B940B722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287" y="3302356"/>
            <a:ext cx="918693" cy="929426"/>
          </a:xfrm>
          <a:prstGeom prst="rect">
            <a:avLst/>
          </a:prstGeom>
        </p:spPr>
      </p:pic>
      <p:pic>
        <p:nvPicPr>
          <p:cNvPr id="8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91EFA3F-FEF6-196E-9B3B-487499A85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879" y="5077652"/>
            <a:ext cx="1347989" cy="6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54406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1B2131"/>
      </a:dk2>
      <a:lt2>
        <a:srgbClr val="F1F3F0"/>
      </a:lt2>
      <a:accent1>
        <a:srgbClr val="9634DC"/>
      </a:accent1>
      <a:accent2>
        <a:srgbClr val="4B31CE"/>
      </a:accent2>
      <a:accent3>
        <a:srgbClr val="345EDC"/>
      </a:accent3>
      <a:accent4>
        <a:srgbClr val="2292CA"/>
      </a:accent4>
      <a:accent5>
        <a:srgbClr val="2DC0B4"/>
      </a:accent5>
      <a:accent6>
        <a:srgbClr val="21C372"/>
      </a:accent6>
      <a:hlink>
        <a:srgbClr val="3698A2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SineVTI</vt:lpstr>
      <vt:lpstr>Microsoft Dynamics</vt:lpstr>
      <vt:lpstr>CRM: Microsoft Dynamics</vt:lpstr>
      <vt:lpstr>¿Qué es?</vt:lpstr>
      <vt:lpstr>Historia y antecedentes</vt:lpstr>
      <vt:lpstr>Historia y antecedentes</vt:lpstr>
      <vt:lpstr>Características </vt:lpstr>
      <vt:lpstr>Algunos casos prácticos de MS Dynamics</vt:lpstr>
      <vt:lpstr>Soluciones</vt:lpstr>
      <vt:lpstr>Clientes de microsoft dynamics </vt:lpstr>
      <vt:lpstr>PowerPoint Presentation</vt:lpstr>
      <vt:lpstr>Un poco sobre Coca-cola</vt:lpstr>
      <vt:lpstr>PowerPoint Presentation</vt:lpstr>
      <vt:lpstr>PowerPoint Presentation</vt:lpstr>
      <vt:lpstr>Coca-cola y su crm</vt:lpstr>
      <vt:lpstr>PowerPoint Presentation</vt:lpstr>
      <vt:lpstr>PowerPoint Presentation</vt:lpstr>
      <vt:lpstr>Mejora de la eficiencia operacional:</vt:lpstr>
      <vt:lpstr>Personalización de la experiencia del cliente:</vt:lpstr>
      <vt:lpstr>Impacto en la rentabilidad:</vt:lpstr>
      <vt:lpstr>¿Como afecto el uso del CRM?</vt:lpstr>
      <vt:lpstr>En resumen...</vt:lpstr>
      <vt:lpstr>PowerPoint Presentation</vt:lpstr>
      <vt:lpstr>PowerPoint Presentation</vt:lpstr>
      <vt:lpstr>Fuentes de información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222</cp:revision>
  <dcterms:created xsi:type="dcterms:W3CDTF">2023-02-11T05:39:36Z</dcterms:created>
  <dcterms:modified xsi:type="dcterms:W3CDTF">2023-02-21T17:52:32Z</dcterms:modified>
</cp:coreProperties>
</file>